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AVI" ContentType="video/avi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68"/>
  </p:notesMasterIdLst>
  <p:sldIdLst>
    <p:sldId id="262" r:id="rId2"/>
    <p:sldId id="263" r:id="rId3"/>
    <p:sldId id="272" r:id="rId4"/>
    <p:sldId id="268" r:id="rId5"/>
    <p:sldId id="269" r:id="rId6"/>
    <p:sldId id="270" r:id="rId7"/>
    <p:sldId id="271" r:id="rId8"/>
    <p:sldId id="306" r:id="rId9"/>
    <p:sldId id="307" r:id="rId10"/>
    <p:sldId id="308" r:id="rId11"/>
    <p:sldId id="309" r:id="rId12"/>
    <p:sldId id="316" r:id="rId13"/>
    <p:sldId id="310" r:id="rId14"/>
    <p:sldId id="315" r:id="rId15"/>
    <p:sldId id="312" r:id="rId16"/>
    <p:sldId id="313" r:id="rId17"/>
    <p:sldId id="314" r:id="rId18"/>
    <p:sldId id="317" r:id="rId19"/>
    <p:sldId id="318" r:id="rId20"/>
    <p:sldId id="319" r:id="rId21"/>
    <p:sldId id="320" r:id="rId22"/>
    <p:sldId id="321" r:id="rId23"/>
    <p:sldId id="322" r:id="rId24"/>
    <p:sldId id="323" r:id="rId25"/>
    <p:sldId id="324" r:id="rId26"/>
    <p:sldId id="325" r:id="rId27"/>
    <p:sldId id="326" r:id="rId28"/>
    <p:sldId id="327" r:id="rId29"/>
    <p:sldId id="328" r:id="rId30"/>
    <p:sldId id="329" r:id="rId31"/>
    <p:sldId id="330" r:id="rId32"/>
    <p:sldId id="304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8" r:id="rId42"/>
    <p:sldId id="299" r:id="rId43"/>
    <p:sldId id="300" r:id="rId44"/>
    <p:sldId id="302" r:id="rId45"/>
    <p:sldId id="305" r:id="rId46"/>
    <p:sldId id="331" r:id="rId47"/>
    <p:sldId id="332" r:id="rId48"/>
    <p:sldId id="333" r:id="rId49"/>
    <p:sldId id="334" r:id="rId50"/>
    <p:sldId id="335" r:id="rId51"/>
    <p:sldId id="336" r:id="rId52"/>
    <p:sldId id="337" r:id="rId53"/>
    <p:sldId id="338" r:id="rId54"/>
    <p:sldId id="256" r:id="rId55"/>
    <p:sldId id="257" r:id="rId56"/>
    <p:sldId id="258" r:id="rId57"/>
    <p:sldId id="273" r:id="rId58"/>
    <p:sldId id="259" r:id="rId59"/>
    <p:sldId id="261" r:id="rId60"/>
    <p:sldId id="260" r:id="rId61"/>
    <p:sldId id="264" r:id="rId62"/>
    <p:sldId id="265" r:id="rId63"/>
    <p:sldId id="266" r:id="rId64"/>
    <p:sldId id="267" r:id="rId65"/>
    <p:sldId id="301" r:id="rId66"/>
    <p:sldId id="339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48E503-12C3-4956-B22F-404B96799917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B41100-FE18-42C5-82B9-8C522A6F81B9}">
      <dgm:prSet phldrT="[Text]"/>
      <dgm:spPr/>
      <dgm:t>
        <a:bodyPr/>
        <a:lstStyle/>
        <a:p>
          <a:r>
            <a:rPr lang="en-US" dirty="0" smtClean="0"/>
            <a:t>Management System</a:t>
          </a:r>
          <a:endParaRPr lang="en-US" dirty="0"/>
        </a:p>
      </dgm:t>
    </dgm:pt>
    <dgm:pt modelId="{32914D45-3506-4FE3-8551-1CBF509E1A41}" type="parTrans" cxnId="{FFF0FFFA-598A-47C2-8D56-3736FF346E78}">
      <dgm:prSet/>
      <dgm:spPr/>
      <dgm:t>
        <a:bodyPr/>
        <a:lstStyle/>
        <a:p>
          <a:endParaRPr lang="en-US"/>
        </a:p>
      </dgm:t>
    </dgm:pt>
    <dgm:pt modelId="{76EB4CC1-A2ED-41B1-B83C-2BD4BA854230}" type="sibTrans" cxnId="{FFF0FFFA-598A-47C2-8D56-3736FF346E78}">
      <dgm:prSet/>
      <dgm:spPr/>
      <dgm:t>
        <a:bodyPr/>
        <a:lstStyle/>
        <a:p>
          <a:endParaRPr lang="en-US"/>
        </a:p>
      </dgm:t>
    </dgm:pt>
    <dgm:pt modelId="{7F873385-5755-44FB-8D41-A1A4F175B340}" type="asst">
      <dgm:prSet phldrT="[Text]"/>
      <dgm:spPr/>
      <dgm:t>
        <a:bodyPr/>
        <a:lstStyle/>
        <a:p>
          <a:r>
            <a:rPr lang="en-US" dirty="0" smtClean="0"/>
            <a:t>Stored Energy</a:t>
          </a:r>
          <a:endParaRPr lang="en-US" dirty="0"/>
        </a:p>
      </dgm:t>
    </dgm:pt>
    <dgm:pt modelId="{A0580B44-30B5-43EC-916E-4B7D42251FC6}" type="parTrans" cxnId="{91FBAF32-8C61-46F7-A67E-E795AB0BE293}">
      <dgm:prSet/>
      <dgm:spPr/>
      <dgm:t>
        <a:bodyPr/>
        <a:lstStyle/>
        <a:p>
          <a:endParaRPr lang="en-US" dirty="0"/>
        </a:p>
      </dgm:t>
    </dgm:pt>
    <dgm:pt modelId="{D1ADD82D-1FD5-4596-8647-C6D90E92309A}" type="sibTrans" cxnId="{91FBAF32-8C61-46F7-A67E-E795AB0BE293}">
      <dgm:prSet/>
      <dgm:spPr/>
      <dgm:t>
        <a:bodyPr/>
        <a:lstStyle/>
        <a:p>
          <a:endParaRPr lang="en-US"/>
        </a:p>
      </dgm:t>
    </dgm:pt>
    <dgm:pt modelId="{5EAE27E2-31D6-43A6-B9A3-7BA440C4168A}" type="asst">
      <dgm:prSet phldrT="[Text]"/>
      <dgm:spPr/>
      <dgm:t>
        <a:bodyPr/>
        <a:lstStyle/>
        <a:p>
          <a:r>
            <a:rPr lang="en-US" dirty="0" smtClean="0"/>
            <a:t>Propulsion</a:t>
          </a:r>
          <a:endParaRPr lang="en-US" dirty="0"/>
        </a:p>
      </dgm:t>
    </dgm:pt>
    <dgm:pt modelId="{4714B0B6-987C-4860-A95C-1952C43D3C9C}" type="parTrans" cxnId="{D2A3970C-C34A-4458-A241-998A95190A12}">
      <dgm:prSet/>
      <dgm:spPr/>
      <dgm:t>
        <a:bodyPr/>
        <a:lstStyle/>
        <a:p>
          <a:endParaRPr lang="en-US" dirty="0"/>
        </a:p>
      </dgm:t>
    </dgm:pt>
    <dgm:pt modelId="{309EB2AD-2D3E-4A44-8F82-3409AF2BB5EE}" type="sibTrans" cxnId="{D2A3970C-C34A-4458-A241-998A95190A12}">
      <dgm:prSet/>
      <dgm:spPr/>
      <dgm:t>
        <a:bodyPr/>
        <a:lstStyle/>
        <a:p>
          <a:endParaRPr lang="en-US"/>
        </a:p>
      </dgm:t>
    </dgm:pt>
    <dgm:pt modelId="{CE336BA8-09E6-40B3-81CB-7003EEF3CCDD}" type="asst">
      <dgm:prSet phldrT="[Text]"/>
      <dgm:spPr>
        <a:gradFill rotWithShape="0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16200000" scaled="0"/>
        </a:gradFill>
      </dgm:spPr>
      <dgm:t>
        <a:bodyPr/>
        <a:lstStyle/>
        <a:p>
          <a:r>
            <a:rPr lang="en-US" dirty="0" smtClean="0"/>
            <a:t>Batteries</a:t>
          </a:r>
          <a:endParaRPr lang="en-US" dirty="0"/>
        </a:p>
      </dgm:t>
    </dgm:pt>
    <dgm:pt modelId="{34DC2983-0550-450E-B31E-07A61D6B83CC}" type="parTrans" cxnId="{1CD2E800-B1BE-43DA-AAA2-F8F8D28D62C7}">
      <dgm:prSet/>
      <dgm:spPr/>
      <dgm:t>
        <a:bodyPr/>
        <a:lstStyle/>
        <a:p>
          <a:endParaRPr lang="en-US" dirty="0"/>
        </a:p>
      </dgm:t>
    </dgm:pt>
    <dgm:pt modelId="{4C6265A9-C115-4437-A766-EEFC2599ABF8}" type="sibTrans" cxnId="{1CD2E800-B1BE-43DA-AAA2-F8F8D28D62C7}">
      <dgm:prSet/>
      <dgm:spPr/>
      <dgm:t>
        <a:bodyPr/>
        <a:lstStyle/>
        <a:p>
          <a:endParaRPr lang="en-US"/>
        </a:p>
      </dgm:t>
    </dgm:pt>
    <dgm:pt modelId="{41010DCA-4FD0-4BE6-A2BD-A49630BDC1F7}" type="asst">
      <dgm:prSet phldrT="[Text]"/>
      <dgm:spPr/>
      <dgm:t>
        <a:bodyPr/>
        <a:lstStyle/>
        <a:p>
          <a:r>
            <a:rPr lang="en-US" dirty="0" smtClean="0"/>
            <a:t>Protection Circuit</a:t>
          </a:r>
          <a:endParaRPr lang="en-US" dirty="0"/>
        </a:p>
      </dgm:t>
    </dgm:pt>
    <dgm:pt modelId="{94EECC6C-8A3C-4405-902A-41D5A237C0DB}" type="parTrans" cxnId="{A8019628-0167-4A56-832B-780F65D604CE}">
      <dgm:prSet/>
      <dgm:spPr/>
      <dgm:t>
        <a:bodyPr/>
        <a:lstStyle/>
        <a:p>
          <a:endParaRPr lang="en-US" dirty="0"/>
        </a:p>
      </dgm:t>
    </dgm:pt>
    <dgm:pt modelId="{9D5648A9-6FD7-4BBF-A4E6-9193B0490187}" type="sibTrans" cxnId="{A8019628-0167-4A56-832B-780F65D604CE}">
      <dgm:prSet/>
      <dgm:spPr/>
      <dgm:t>
        <a:bodyPr/>
        <a:lstStyle/>
        <a:p>
          <a:endParaRPr lang="en-US"/>
        </a:p>
      </dgm:t>
    </dgm:pt>
    <dgm:pt modelId="{73D969DF-E187-486E-B732-066E38236913}" type="asst">
      <dgm:prSet phldrT="[Text]"/>
      <dgm:spPr>
        <a:gradFill rotWithShape="0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16200000" scaled="0"/>
        </a:gradFill>
      </dgm:spPr>
      <dgm:t>
        <a:bodyPr/>
        <a:lstStyle/>
        <a:p>
          <a:r>
            <a:rPr lang="en-US" dirty="0" smtClean="0"/>
            <a:t>Wall Charging</a:t>
          </a:r>
          <a:endParaRPr lang="en-US" dirty="0"/>
        </a:p>
      </dgm:t>
    </dgm:pt>
    <dgm:pt modelId="{24F3DC27-2EBE-43BA-961D-E2BB0311B8FC}" type="parTrans" cxnId="{C469D372-9BEE-4749-B35A-BF21F5FACC72}">
      <dgm:prSet/>
      <dgm:spPr/>
      <dgm:t>
        <a:bodyPr/>
        <a:lstStyle/>
        <a:p>
          <a:endParaRPr lang="en-US" dirty="0"/>
        </a:p>
      </dgm:t>
    </dgm:pt>
    <dgm:pt modelId="{CDECC23F-8ACA-41A0-904C-ACDAF50D15AF}" type="sibTrans" cxnId="{C469D372-9BEE-4749-B35A-BF21F5FACC72}">
      <dgm:prSet/>
      <dgm:spPr/>
      <dgm:t>
        <a:bodyPr/>
        <a:lstStyle/>
        <a:p>
          <a:endParaRPr lang="en-US"/>
        </a:p>
      </dgm:t>
    </dgm:pt>
    <dgm:pt modelId="{716087A0-A240-45FF-A3C3-F8E6A3137CA5}" type="asst">
      <dgm:prSet phldrT="[Text]"/>
      <dgm:spPr/>
      <dgm:t>
        <a:bodyPr/>
        <a:lstStyle/>
        <a:p>
          <a:r>
            <a:rPr lang="en-US" dirty="0" smtClean="0"/>
            <a:t>State of Charge</a:t>
          </a:r>
          <a:endParaRPr lang="en-US" dirty="0"/>
        </a:p>
      </dgm:t>
    </dgm:pt>
    <dgm:pt modelId="{B7F1F849-AFAB-4923-AB11-CD3D97119EB8}" type="parTrans" cxnId="{8EB878C8-25C2-4A62-AEA0-B7B6BE87BEEE}">
      <dgm:prSet/>
      <dgm:spPr/>
      <dgm:t>
        <a:bodyPr/>
        <a:lstStyle/>
        <a:p>
          <a:endParaRPr lang="en-US" dirty="0"/>
        </a:p>
      </dgm:t>
    </dgm:pt>
    <dgm:pt modelId="{30EB9B54-7918-461E-AB9D-AFC37459BFF4}" type="sibTrans" cxnId="{8EB878C8-25C2-4A62-AEA0-B7B6BE87BEEE}">
      <dgm:prSet/>
      <dgm:spPr/>
      <dgm:t>
        <a:bodyPr/>
        <a:lstStyle/>
        <a:p>
          <a:endParaRPr lang="en-US"/>
        </a:p>
      </dgm:t>
    </dgm:pt>
    <dgm:pt modelId="{EAA0E731-30F3-4273-9601-1B1BA98FCE59}" type="asst">
      <dgm:prSet phldrT="[Text]"/>
      <dgm:spPr>
        <a:gradFill rotWithShape="0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16200000" scaled="0"/>
        </a:gradFill>
      </dgm:spPr>
      <dgm:t>
        <a:bodyPr/>
        <a:lstStyle/>
        <a:p>
          <a:r>
            <a:rPr lang="en-US" dirty="0" smtClean="0"/>
            <a:t>Motor Controller</a:t>
          </a:r>
          <a:endParaRPr lang="en-US" dirty="0"/>
        </a:p>
      </dgm:t>
    </dgm:pt>
    <dgm:pt modelId="{188634AB-5BE5-4DCF-9033-C36764D1621A}" type="parTrans" cxnId="{212F6E2F-2986-4F27-87DE-A92C8D5FEFD4}">
      <dgm:prSet/>
      <dgm:spPr/>
      <dgm:t>
        <a:bodyPr/>
        <a:lstStyle/>
        <a:p>
          <a:endParaRPr lang="en-US" dirty="0"/>
        </a:p>
      </dgm:t>
    </dgm:pt>
    <dgm:pt modelId="{2DFFD2B9-E9E4-45F0-B25D-0CD9D0867FA5}" type="sibTrans" cxnId="{212F6E2F-2986-4F27-87DE-A92C8D5FEFD4}">
      <dgm:prSet/>
      <dgm:spPr/>
      <dgm:t>
        <a:bodyPr/>
        <a:lstStyle/>
        <a:p>
          <a:endParaRPr lang="en-US"/>
        </a:p>
      </dgm:t>
    </dgm:pt>
    <dgm:pt modelId="{015F4AE0-851B-401B-8C22-DC59AA4CB186}" type="asst">
      <dgm:prSet phldrT="[Text]"/>
      <dgm:sp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2700000" scaled="0"/>
          <a:tileRect/>
        </a:gradFill>
      </dgm:spPr>
      <dgm:t>
        <a:bodyPr/>
        <a:lstStyle/>
        <a:p>
          <a:r>
            <a:rPr lang="en-US" dirty="0" smtClean="0"/>
            <a:t>Motor</a:t>
          </a:r>
          <a:endParaRPr lang="en-US" dirty="0"/>
        </a:p>
      </dgm:t>
    </dgm:pt>
    <dgm:pt modelId="{BA726604-D170-4476-850E-E49AE2EB7AC2}" type="parTrans" cxnId="{91F27BDE-D8B0-4646-AF4B-B02769462D72}">
      <dgm:prSet/>
      <dgm:spPr/>
      <dgm:t>
        <a:bodyPr/>
        <a:lstStyle/>
        <a:p>
          <a:endParaRPr lang="en-US" dirty="0"/>
        </a:p>
      </dgm:t>
    </dgm:pt>
    <dgm:pt modelId="{73438200-B017-4E4F-AF21-A0700A7EDA2B}" type="sibTrans" cxnId="{91F27BDE-D8B0-4646-AF4B-B02769462D72}">
      <dgm:prSet/>
      <dgm:spPr/>
      <dgm:t>
        <a:bodyPr/>
        <a:lstStyle/>
        <a:p>
          <a:endParaRPr lang="en-US"/>
        </a:p>
      </dgm:t>
    </dgm:pt>
    <dgm:pt modelId="{7F6CE3F3-46BC-4DA8-B5B4-8FD619F55DD5}" type="pres">
      <dgm:prSet presAssocID="{F148E503-12C3-4956-B22F-404B9679991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811E613-DED9-40E0-A7D5-A6F8E3FA389B}" type="pres">
      <dgm:prSet presAssocID="{C2B41100-FE18-42C5-82B9-8C522A6F81B9}" presName="hierRoot1" presStyleCnt="0">
        <dgm:presLayoutVars>
          <dgm:hierBranch val="init"/>
        </dgm:presLayoutVars>
      </dgm:prSet>
      <dgm:spPr/>
    </dgm:pt>
    <dgm:pt modelId="{892935C4-C74E-4155-AE3B-25A2800026D7}" type="pres">
      <dgm:prSet presAssocID="{C2B41100-FE18-42C5-82B9-8C522A6F81B9}" presName="rootComposite1" presStyleCnt="0"/>
      <dgm:spPr/>
    </dgm:pt>
    <dgm:pt modelId="{E3307DAB-2D88-49D6-94DE-DE0650AA1050}" type="pres">
      <dgm:prSet presAssocID="{C2B41100-FE18-42C5-82B9-8C522A6F81B9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D225829-69DB-46B4-83FA-0AB4178CA1C8}" type="pres">
      <dgm:prSet presAssocID="{C2B41100-FE18-42C5-82B9-8C522A6F81B9}" presName="rootConnector1" presStyleLbl="node1" presStyleIdx="0" presStyleCnt="0"/>
      <dgm:spPr/>
      <dgm:t>
        <a:bodyPr/>
        <a:lstStyle/>
        <a:p>
          <a:endParaRPr lang="en-US"/>
        </a:p>
      </dgm:t>
    </dgm:pt>
    <dgm:pt modelId="{6157804A-0C0E-4CF9-8F47-4A71FB564D88}" type="pres">
      <dgm:prSet presAssocID="{C2B41100-FE18-42C5-82B9-8C522A6F81B9}" presName="hierChild2" presStyleCnt="0"/>
      <dgm:spPr/>
    </dgm:pt>
    <dgm:pt modelId="{AC8218CE-31D8-4B10-AC7E-9D450E98F6FA}" type="pres">
      <dgm:prSet presAssocID="{C2B41100-FE18-42C5-82B9-8C522A6F81B9}" presName="hierChild3" presStyleCnt="0"/>
      <dgm:spPr/>
    </dgm:pt>
    <dgm:pt modelId="{E46269A6-7A89-4FCE-9A84-55EC6A919BD7}" type="pres">
      <dgm:prSet presAssocID="{A0580B44-30B5-43EC-916E-4B7D42251FC6}" presName="Name111" presStyleLbl="parChTrans1D2" presStyleIdx="0" presStyleCnt="2"/>
      <dgm:spPr/>
      <dgm:t>
        <a:bodyPr/>
        <a:lstStyle/>
        <a:p>
          <a:endParaRPr lang="en-US"/>
        </a:p>
      </dgm:t>
    </dgm:pt>
    <dgm:pt modelId="{EAA71C48-960F-4906-99B7-4CACEADF661F}" type="pres">
      <dgm:prSet presAssocID="{7F873385-5755-44FB-8D41-A1A4F175B340}" presName="hierRoot3" presStyleCnt="0">
        <dgm:presLayoutVars>
          <dgm:hierBranch val="init"/>
        </dgm:presLayoutVars>
      </dgm:prSet>
      <dgm:spPr/>
    </dgm:pt>
    <dgm:pt modelId="{3B5F33F9-C74C-4264-AF78-DE63403BF1A8}" type="pres">
      <dgm:prSet presAssocID="{7F873385-5755-44FB-8D41-A1A4F175B340}" presName="rootComposite3" presStyleCnt="0"/>
      <dgm:spPr/>
    </dgm:pt>
    <dgm:pt modelId="{4806E995-A6C9-4124-B2CA-4CFE3984EE22}" type="pres">
      <dgm:prSet presAssocID="{7F873385-5755-44FB-8D41-A1A4F175B340}" presName="rootText3" presStyleLbl="asst1" presStyleIdx="0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739665-A43F-4B8C-88AB-4498433C24C7}" type="pres">
      <dgm:prSet presAssocID="{7F873385-5755-44FB-8D41-A1A4F175B340}" presName="rootConnector3" presStyleLbl="asst1" presStyleIdx="0" presStyleCnt="8"/>
      <dgm:spPr/>
      <dgm:t>
        <a:bodyPr/>
        <a:lstStyle/>
        <a:p>
          <a:endParaRPr lang="en-US"/>
        </a:p>
      </dgm:t>
    </dgm:pt>
    <dgm:pt modelId="{306141F5-9E59-4B4B-A7BB-51BD82576D02}" type="pres">
      <dgm:prSet presAssocID="{7F873385-5755-44FB-8D41-A1A4F175B340}" presName="hierChild6" presStyleCnt="0"/>
      <dgm:spPr/>
    </dgm:pt>
    <dgm:pt modelId="{78E9A788-E291-4594-9B6F-FC2234889F37}" type="pres">
      <dgm:prSet presAssocID="{7F873385-5755-44FB-8D41-A1A4F175B340}" presName="hierChild7" presStyleCnt="0"/>
      <dgm:spPr/>
    </dgm:pt>
    <dgm:pt modelId="{951E07A2-7FD2-4E4B-943E-27FE2B301AC3}" type="pres">
      <dgm:prSet presAssocID="{34DC2983-0550-450E-B31E-07A61D6B83CC}" presName="Name111" presStyleLbl="parChTrans1D3" presStyleIdx="0" presStyleCnt="6"/>
      <dgm:spPr/>
      <dgm:t>
        <a:bodyPr/>
        <a:lstStyle/>
        <a:p>
          <a:endParaRPr lang="en-US"/>
        </a:p>
      </dgm:t>
    </dgm:pt>
    <dgm:pt modelId="{7B66E681-6ED7-44C8-B472-CEBE9EB2704C}" type="pres">
      <dgm:prSet presAssocID="{CE336BA8-09E6-40B3-81CB-7003EEF3CCDD}" presName="hierRoot3" presStyleCnt="0">
        <dgm:presLayoutVars>
          <dgm:hierBranch val="init"/>
        </dgm:presLayoutVars>
      </dgm:prSet>
      <dgm:spPr/>
    </dgm:pt>
    <dgm:pt modelId="{F78FF937-8049-465C-9993-6FB6E2139BD4}" type="pres">
      <dgm:prSet presAssocID="{CE336BA8-09E6-40B3-81CB-7003EEF3CCDD}" presName="rootComposite3" presStyleCnt="0"/>
      <dgm:spPr/>
    </dgm:pt>
    <dgm:pt modelId="{975D0641-58AF-4A37-832E-9475972B83DC}" type="pres">
      <dgm:prSet presAssocID="{CE336BA8-09E6-40B3-81CB-7003EEF3CCDD}" presName="rootText3" presStyleLbl="asst1" presStyleIdx="1" presStyleCnt="8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A166986D-2C75-4FC6-B07B-02EA239A132B}" type="pres">
      <dgm:prSet presAssocID="{CE336BA8-09E6-40B3-81CB-7003EEF3CCDD}" presName="rootConnector3" presStyleLbl="asst1" presStyleIdx="1" presStyleCnt="8"/>
      <dgm:spPr/>
      <dgm:t>
        <a:bodyPr/>
        <a:lstStyle/>
        <a:p>
          <a:endParaRPr lang="en-US"/>
        </a:p>
      </dgm:t>
    </dgm:pt>
    <dgm:pt modelId="{7521DB96-8B28-4708-B6E3-ED3C6768D49B}" type="pres">
      <dgm:prSet presAssocID="{CE336BA8-09E6-40B3-81CB-7003EEF3CCDD}" presName="hierChild6" presStyleCnt="0"/>
      <dgm:spPr/>
    </dgm:pt>
    <dgm:pt modelId="{540478F0-9163-4D6A-AB62-7A6CBB6F89F3}" type="pres">
      <dgm:prSet presAssocID="{CE336BA8-09E6-40B3-81CB-7003EEF3CCDD}" presName="hierChild7" presStyleCnt="0"/>
      <dgm:spPr/>
    </dgm:pt>
    <dgm:pt modelId="{E91FAAD4-3287-4F70-B619-0A91DBBFDC65}" type="pres">
      <dgm:prSet presAssocID="{94EECC6C-8A3C-4405-902A-41D5A237C0DB}" presName="Name111" presStyleLbl="parChTrans1D3" presStyleIdx="1" presStyleCnt="6"/>
      <dgm:spPr/>
      <dgm:t>
        <a:bodyPr/>
        <a:lstStyle/>
        <a:p>
          <a:endParaRPr lang="en-US"/>
        </a:p>
      </dgm:t>
    </dgm:pt>
    <dgm:pt modelId="{030F064B-9D52-499F-A516-13F417C93FAA}" type="pres">
      <dgm:prSet presAssocID="{41010DCA-4FD0-4BE6-A2BD-A49630BDC1F7}" presName="hierRoot3" presStyleCnt="0">
        <dgm:presLayoutVars>
          <dgm:hierBranch val="init"/>
        </dgm:presLayoutVars>
      </dgm:prSet>
      <dgm:spPr/>
    </dgm:pt>
    <dgm:pt modelId="{FA80E9D8-3A78-44C5-B33C-A6A22CA5C7BE}" type="pres">
      <dgm:prSet presAssocID="{41010DCA-4FD0-4BE6-A2BD-A49630BDC1F7}" presName="rootComposite3" presStyleCnt="0"/>
      <dgm:spPr/>
    </dgm:pt>
    <dgm:pt modelId="{56978043-D34F-4C7B-A4BB-CDEDEC352D9C}" type="pres">
      <dgm:prSet presAssocID="{41010DCA-4FD0-4BE6-A2BD-A49630BDC1F7}" presName="rootText3" presStyleLbl="asst1" presStyleIdx="2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FF0C3CD-0922-44B2-8C3D-E8BC3ADA9235}" type="pres">
      <dgm:prSet presAssocID="{41010DCA-4FD0-4BE6-A2BD-A49630BDC1F7}" presName="rootConnector3" presStyleLbl="asst1" presStyleIdx="2" presStyleCnt="8"/>
      <dgm:spPr/>
      <dgm:t>
        <a:bodyPr/>
        <a:lstStyle/>
        <a:p>
          <a:endParaRPr lang="en-US"/>
        </a:p>
      </dgm:t>
    </dgm:pt>
    <dgm:pt modelId="{19BA66EC-8646-44C3-9B91-1D5AACBB0F86}" type="pres">
      <dgm:prSet presAssocID="{41010DCA-4FD0-4BE6-A2BD-A49630BDC1F7}" presName="hierChild6" presStyleCnt="0"/>
      <dgm:spPr/>
    </dgm:pt>
    <dgm:pt modelId="{F132BF71-8EC0-4E52-BF83-87B4755A87C9}" type="pres">
      <dgm:prSet presAssocID="{41010DCA-4FD0-4BE6-A2BD-A49630BDC1F7}" presName="hierChild7" presStyleCnt="0"/>
      <dgm:spPr/>
    </dgm:pt>
    <dgm:pt modelId="{D389E17F-BD12-44E0-AC30-7AB59E2E12E7}" type="pres">
      <dgm:prSet presAssocID="{24F3DC27-2EBE-43BA-961D-E2BB0311B8FC}" presName="Name111" presStyleLbl="parChTrans1D3" presStyleIdx="2" presStyleCnt="6"/>
      <dgm:spPr/>
      <dgm:t>
        <a:bodyPr/>
        <a:lstStyle/>
        <a:p>
          <a:endParaRPr lang="en-US"/>
        </a:p>
      </dgm:t>
    </dgm:pt>
    <dgm:pt modelId="{4FF75753-6DA3-4B7B-9355-B3D48055B2FF}" type="pres">
      <dgm:prSet presAssocID="{73D969DF-E187-486E-B732-066E38236913}" presName="hierRoot3" presStyleCnt="0">
        <dgm:presLayoutVars>
          <dgm:hierBranch val="init"/>
        </dgm:presLayoutVars>
      </dgm:prSet>
      <dgm:spPr/>
    </dgm:pt>
    <dgm:pt modelId="{0D188141-D35C-4127-B2D3-46F2A15302E0}" type="pres">
      <dgm:prSet presAssocID="{73D969DF-E187-486E-B732-066E38236913}" presName="rootComposite3" presStyleCnt="0"/>
      <dgm:spPr/>
    </dgm:pt>
    <dgm:pt modelId="{22FCC4C7-594B-4DD1-8CD0-1CD386483860}" type="pres">
      <dgm:prSet presAssocID="{73D969DF-E187-486E-B732-066E38236913}" presName="rootText3" presStyleLbl="asst1" presStyleIdx="3" presStyleCnt="8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A113FDB0-1344-47E5-9975-04AFA1F6A4EF}" type="pres">
      <dgm:prSet presAssocID="{73D969DF-E187-486E-B732-066E38236913}" presName="rootConnector3" presStyleLbl="asst1" presStyleIdx="3" presStyleCnt="8"/>
      <dgm:spPr/>
      <dgm:t>
        <a:bodyPr/>
        <a:lstStyle/>
        <a:p>
          <a:endParaRPr lang="en-US"/>
        </a:p>
      </dgm:t>
    </dgm:pt>
    <dgm:pt modelId="{9C64E520-7FF6-4FCA-A54C-4CAF3D8B2830}" type="pres">
      <dgm:prSet presAssocID="{73D969DF-E187-486E-B732-066E38236913}" presName="hierChild6" presStyleCnt="0"/>
      <dgm:spPr/>
    </dgm:pt>
    <dgm:pt modelId="{22165A33-979C-48C0-A5E9-D6BE03266842}" type="pres">
      <dgm:prSet presAssocID="{73D969DF-E187-486E-B732-066E38236913}" presName="hierChild7" presStyleCnt="0"/>
      <dgm:spPr/>
    </dgm:pt>
    <dgm:pt modelId="{4A8BC273-5ABB-48B3-8C9A-0E7907199D4C}" type="pres">
      <dgm:prSet presAssocID="{B7F1F849-AFAB-4923-AB11-CD3D97119EB8}" presName="Name111" presStyleLbl="parChTrans1D3" presStyleIdx="3" presStyleCnt="6"/>
      <dgm:spPr/>
      <dgm:t>
        <a:bodyPr/>
        <a:lstStyle/>
        <a:p>
          <a:endParaRPr lang="en-US"/>
        </a:p>
      </dgm:t>
    </dgm:pt>
    <dgm:pt modelId="{63C17314-89C4-4552-B7E8-DAC5B085ECEA}" type="pres">
      <dgm:prSet presAssocID="{716087A0-A240-45FF-A3C3-F8E6A3137CA5}" presName="hierRoot3" presStyleCnt="0">
        <dgm:presLayoutVars>
          <dgm:hierBranch val="init"/>
        </dgm:presLayoutVars>
      </dgm:prSet>
      <dgm:spPr/>
    </dgm:pt>
    <dgm:pt modelId="{B9453254-A8DE-498B-ADA7-6FD232A538FC}" type="pres">
      <dgm:prSet presAssocID="{716087A0-A240-45FF-A3C3-F8E6A3137CA5}" presName="rootComposite3" presStyleCnt="0"/>
      <dgm:spPr/>
    </dgm:pt>
    <dgm:pt modelId="{7A5EECB9-50F0-4D0E-93D9-1EC920CDD9DC}" type="pres">
      <dgm:prSet presAssocID="{716087A0-A240-45FF-A3C3-F8E6A3137CA5}" presName="rootText3" presStyleLbl="asst1" presStyleIdx="4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466CA24-9008-4254-A1AD-5E9A9BB8C63A}" type="pres">
      <dgm:prSet presAssocID="{716087A0-A240-45FF-A3C3-F8E6A3137CA5}" presName="rootConnector3" presStyleLbl="asst1" presStyleIdx="4" presStyleCnt="8"/>
      <dgm:spPr/>
      <dgm:t>
        <a:bodyPr/>
        <a:lstStyle/>
        <a:p>
          <a:endParaRPr lang="en-US"/>
        </a:p>
      </dgm:t>
    </dgm:pt>
    <dgm:pt modelId="{4AE437E2-65DA-41CA-8FFB-17D3DEB4C788}" type="pres">
      <dgm:prSet presAssocID="{716087A0-A240-45FF-A3C3-F8E6A3137CA5}" presName="hierChild6" presStyleCnt="0"/>
      <dgm:spPr/>
    </dgm:pt>
    <dgm:pt modelId="{DC196E41-7BB2-4696-8D7F-49CE18C17DE3}" type="pres">
      <dgm:prSet presAssocID="{716087A0-A240-45FF-A3C3-F8E6A3137CA5}" presName="hierChild7" presStyleCnt="0"/>
      <dgm:spPr/>
    </dgm:pt>
    <dgm:pt modelId="{49A79143-3902-4A88-9863-D5940DC1854F}" type="pres">
      <dgm:prSet presAssocID="{4714B0B6-987C-4860-A95C-1952C43D3C9C}" presName="Name111" presStyleLbl="parChTrans1D2" presStyleIdx="1" presStyleCnt="2"/>
      <dgm:spPr/>
      <dgm:t>
        <a:bodyPr/>
        <a:lstStyle/>
        <a:p>
          <a:endParaRPr lang="en-US"/>
        </a:p>
      </dgm:t>
    </dgm:pt>
    <dgm:pt modelId="{D5B78DBA-602D-47D3-B636-2D70667C2C58}" type="pres">
      <dgm:prSet presAssocID="{5EAE27E2-31D6-43A6-B9A3-7BA440C4168A}" presName="hierRoot3" presStyleCnt="0">
        <dgm:presLayoutVars>
          <dgm:hierBranch val="init"/>
        </dgm:presLayoutVars>
      </dgm:prSet>
      <dgm:spPr/>
    </dgm:pt>
    <dgm:pt modelId="{90B8AD2D-EF67-4DCA-BD1B-0879ABF55BFF}" type="pres">
      <dgm:prSet presAssocID="{5EAE27E2-31D6-43A6-B9A3-7BA440C4168A}" presName="rootComposite3" presStyleCnt="0"/>
      <dgm:spPr/>
    </dgm:pt>
    <dgm:pt modelId="{8643E2AA-0AAB-4645-BE2A-40ED1AB02A85}" type="pres">
      <dgm:prSet presAssocID="{5EAE27E2-31D6-43A6-B9A3-7BA440C4168A}" presName="rootText3" presStyleLbl="asst1" presStyleIdx="5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AF68877-149E-416A-862A-096BED4C1AFB}" type="pres">
      <dgm:prSet presAssocID="{5EAE27E2-31D6-43A6-B9A3-7BA440C4168A}" presName="rootConnector3" presStyleLbl="asst1" presStyleIdx="5" presStyleCnt="8"/>
      <dgm:spPr/>
      <dgm:t>
        <a:bodyPr/>
        <a:lstStyle/>
        <a:p>
          <a:endParaRPr lang="en-US"/>
        </a:p>
      </dgm:t>
    </dgm:pt>
    <dgm:pt modelId="{B7CA4D8F-F43C-4B17-BCD2-20C94E0C6B63}" type="pres">
      <dgm:prSet presAssocID="{5EAE27E2-31D6-43A6-B9A3-7BA440C4168A}" presName="hierChild6" presStyleCnt="0"/>
      <dgm:spPr/>
    </dgm:pt>
    <dgm:pt modelId="{131C60FD-3C50-44A6-A27D-B3EDE8370AE8}" type="pres">
      <dgm:prSet presAssocID="{5EAE27E2-31D6-43A6-B9A3-7BA440C4168A}" presName="hierChild7" presStyleCnt="0"/>
      <dgm:spPr/>
    </dgm:pt>
    <dgm:pt modelId="{DE26E8B0-2D93-4717-84BF-AC9E8B113A1B}" type="pres">
      <dgm:prSet presAssocID="{188634AB-5BE5-4DCF-9033-C36764D1621A}" presName="Name111" presStyleLbl="parChTrans1D3" presStyleIdx="4" presStyleCnt="6"/>
      <dgm:spPr/>
      <dgm:t>
        <a:bodyPr/>
        <a:lstStyle/>
        <a:p>
          <a:endParaRPr lang="en-US"/>
        </a:p>
      </dgm:t>
    </dgm:pt>
    <dgm:pt modelId="{3431B2A7-9216-437B-A3A8-146E251C944B}" type="pres">
      <dgm:prSet presAssocID="{EAA0E731-30F3-4273-9601-1B1BA98FCE59}" presName="hierRoot3" presStyleCnt="0">
        <dgm:presLayoutVars>
          <dgm:hierBranch val="init"/>
        </dgm:presLayoutVars>
      </dgm:prSet>
      <dgm:spPr/>
    </dgm:pt>
    <dgm:pt modelId="{C300D904-C4A4-46E1-A7A8-34AB42B638BC}" type="pres">
      <dgm:prSet presAssocID="{EAA0E731-30F3-4273-9601-1B1BA98FCE59}" presName="rootComposite3" presStyleCnt="0"/>
      <dgm:spPr/>
    </dgm:pt>
    <dgm:pt modelId="{0E13B3D4-9C37-41EB-AA05-77B6506A7EF0}" type="pres">
      <dgm:prSet presAssocID="{EAA0E731-30F3-4273-9601-1B1BA98FCE59}" presName="rootText3" presStyleLbl="asst1" presStyleIdx="6" presStyleCnt="8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4EB3426-92BD-401F-A599-2B1C7EBC5392}" type="pres">
      <dgm:prSet presAssocID="{EAA0E731-30F3-4273-9601-1B1BA98FCE59}" presName="rootConnector3" presStyleLbl="asst1" presStyleIdx="6" presStyleCnt="8"/>
      <dgm:spPr/>
      <dgm:t>
        <a:bodyPr/>
        <a:lstStyle/>
        <a:p>
          <a:endParaRPr lang="en-US"/>
        </a:p>
      </dgm:t>
    </dgm:pt>
    <dgm:pt modelId="{3608D94F-A830-4DF1-BF7B-6B7BEBA4BD41}" type="pres">
      <dgm:prSet presAssocID="{EAA0E731-30F3-4273-9601-1B1BA98FCE59}" presName="hierChild6" presStyleCnt="0"/>
      <dgm:spPr/>
    </dgm:pt>
    <dgm:pt modelId="{0FD82FDB-988E-4F12-8816-A1AD17963B05}" type="pres">
      <dgm:prSet presAssocID="{EAA0E731-30F3-4273-9601-1B1BA98FCE59}" presName="hierChild7" presStyleCnt="0"/>
      <dgm:spPr/>
    </dgm:pt>
    <dgm:pt modelId="{6B8D9EC6-9929-4AC6-9930-7970A006C4B3}" type="pres">
      <dgm:prSet presAssocID="{BA726604-D170-4476-850E-E49AE2EB7AC2}" presName="Name111" presStyleLbl="parChTrans1D3" presStyleIdx="5" presStyleCnt="6"/>
      <dgm:spPr/>
      <dgm:t>
        <a:bodyPr/>
        <a:lstStyle/>
        <a:p>
          <a:endParaRPr lang="en-US"/>
        </a:p>
      </dgm:t>
    </dgm:pt>
    <dgm:pt modelId="{773F7A6E-8876-4865-BC3D-C977398C88B8}" type="pres">
      <dgm:prSet presAssocID="{015F4AE0-851B-401B-8C22-DC59AA4CB186}" presName="hierRoot3" presStyleCnt="0">
        <dgm:presLayoutVars>
          <dgm:hierBranch val="init"/>
        </dgm:presLayoutVars>
      </dgm:prSet>
      <dgm:spPr/>
    </dgm:pt>
    <dgm:pt modelId="{FF1B0BAA-E3E6-4244-9A2B-62F754508D27}" type="pres">
      <dgm:prSet presAssocID="{015F4AE0-851B-401B-8C22-DC59AA4CB186}" presName="rootComposite3" presStyleCnt="0"/>
      <dgm:spPr/>
    </dgm:pt>
    <dgm:pt modelId="{9474E2AB-A7BF-4BE6-819B-05F0325C08AA}" type="pres">
      <dgm:prSet presAssocID="{015F4AE0-851B-401B-8C22-DC59AA4CB186}" presName="rootText3" presStyleLbl="asst1" presStyleIdx="7" presStyleCnt="8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D2F79E7C-3BAE-456F-8546-412E853C9255}" type="pres">
      <dgm:prSet presAssocID="{015F4AE0-851B-401B-8C22-DC59AA4CB186}" presName="rootConnector3" presStyleLbl="asst1" presStyleIdx="7" presStyleCnt="8"/>
      <dgm:spPr/>
      <dgm:t>
        <a:bodyPr/>
        <a:lstStyle/>
        <a:p>
          <a:endParaRPr lang="en-US"/>
        </a:p>
      </dgm:t>
    </dgm:pt>
    <dgm:pt modelId="{8027C5A3-6E7B-490C-BFF8-667416B795C2}" type="pres">
      <dgm:prSet presAssocID="{015F4AE0-851B-401B-8C22-DC59AA4CB186}" presName="hierChild6" presStyleCnt="0"/>
      <dgm:spPr/>
    </dgm:pt>
    <dgm:pt modelId="{5E647012-7506-4135-8B7A-A1ED6F2F5A03}" type="pres">
      <dgm:prSet presAssocID="{015F4AE0-851B-401B-8C22-DC59AA4CB186}" presName="hierChild7" presStyleCnt="0"/>
      <dgm:spPr/>
    </dgm:pt>
  </dgm:ptLst>
  <dgm:cxnLst>
    <dgm:cxn modelId="{64CE679A-3A29-4B08-B885-7A5B5B5871F2}" type="presOf" srcId="{F148E503-12C3-4956-B22F-404B96799917}" destId="{7F6CE3F3-46BC-4DA8-B5B4-8FD619F55DD5}" srcOrd="0" destOrd="0" presId="urn:microsoft.com/office/officeart/2005/8/layout/orgChart1"/>
    <dgm:cxn modelId="{CFBA249B-2807-485A-A640-132B0AB2AE9F}" type="presOf" srcId="{34DC2983-0550-450E-B31E-07A61D6B83CC}" destId="{951E07A2-7FD2-4E4B-943E-27FE2B301AC3}" srcOrd="0" destOrd="0" presId="urn:microsoft.com/office/officeart/2005/8/layout/orgChart1"/>
    <dgm:cxn modelId="{2453B4B2-7224-4FB6-8248-058F4358D965}" type="presOf" srcId="{CE336BA8-09E6-40B3-81CB-7003EEF3CCDD}" destId="{A166986D-2C75-4FC6-B07B-02EA239A132B}" srcOrd="1" destOrd="0" presId="urn:microsoft.com/office/officeart/2005/8/layout/orgChart1"/>
    <dgm:cxn modelId="{BE022AFC-C711-4959-AFAC-4D9335DE61EF}" type="presOf" srcId="{A0580B44-30B5-43EC-916E-4B7D42251FC6}" destId="{E46269A6-7A89-4FCE-9A84-55EC6A919BD7}" srcOrd="0" destOrd="0" presId="urn:microsoft.com/office/officeart/2005/8/layout/orgChart1"/>
    <dgm:cxn modelId="{C469D372-9BEE-4749-B35A-BF21F5FACC72}" srcId="{7F873385-5755-44FB-8D41-A1A4F175B340}" destId="{73D969DF-E187-486E-B732-066E38236913}" srcOrd="2" destOrd="0" parTransId="{24F3DC27-2EBE-43BA-961D-E2BB0311B8FC}" sibTransId="{CDECC23F-8ACA-41A0-904C-ACDAF50D15AF}"/>
    <dgm:cxn modelId="{8F186DBD-C14C-4A0D-862C-E71AE5894D25}" type="presOf" srcId="{73D969DF-E187-486E-B732-066E38236913}" destId="{A113FDB0-1344-47E5-9975-04AFA1F6A4EF}" srcOrd="1" destOrd="0" presId="urn:microsoft.com/office/officeart/2005/8/layout/orgChart1"/>
    <dgm:cxn modelId="{72BF7DE8-80B6-4F95-B646-7F7944220633}" type="presOf" srcId="{EAA0E731-30F3-4273-9601-1B1BA98FCE59}" destId="{0E13B3D4-9C37-41EB-AA05-77B6506A7EF0}" srcOrd="0" destOrd="0" presId="urn:microsoft.com/office/officeart/2005/8/layout/orgChart1"/>
    <dgm:cxn modelId="{FEF1BE70-B7F4-43E9-95F4-590DF0F27CED}" type="presOf" srcId="{C2B41100-FE18-42C5-82B9-8C522A6F81B9}" destId="{5D225829-69DB-46B4-83FA-0AB4178CA1C8}" srcOrd="1" destOrd="0" presId="urn:microsoft.com/office/officeart/2005/8/layout/orgChart1"/>
    <dgm:cxn modelId="{D2A3970C-C34A-4458-A241-998A95190A12}" srcId="{C2B41100-FE18-42C5-82B9-8C522A6F81B9}" destId="{5EAE27E2-31D6-43A6-B9A3-7BA440C4168A}" srcOrd="1" destOrd="0" parTransId="{4714B0B6-987C-4860-A95C-1952C43D3C9C}" sibTransId="{309EB2AD-2D3E-4A44-8F82-3409AF2BB5EE}"/>
    <dgm:cxn modelId="{94493E15-ACFB-45A7-AB3E-3B2CB13C8D5F}" type="presOf" srcId="{4714B0B6-987C-4860-A95C-1952C43D3C9C}" destId="{49A79143-3902-4A88-9863-D5940DC1854F}" srcOrd="0" destOrd="0" presId="urn:microsoft.com/office/officeart/2005/8/layout/orgChart1"/>
    <dgm:cxn modelId="{0EF188C6-24AB-4A3E-A450-091C4C881585}" type="presOf" srcId="{5EAE27E2-31D6-43A6-B9A3-7BA440C4168A}" destId="{2AF68877-149E-416A-862A-096BED4C1AFB}" srcOrd="1" destOrd="0" presId="urn:microsoft.com/office/officeart/2005/8/layout/orgChart1"/>
    <dgm:cxn modelId="{1CD2E800-B1BE-43DA-AAA2-F8F8D28D62C7}" srcId="{7F873385-5755-44FB-8D41-A1A4F175B340}" destId="{CE336BA8-09E6-40B3-81CB-7003EEF3CCDD}" srcOrd="0" destOrd="0" parTransId="{34DC2983-0550-450E-B31E-07A61D6B83CC}" sibTransId="{4C6265A9-C115-4437-A766-EEFC2599ABF8}"/>
    <dgm:cxn modelId="{59DF35EF-FCFB-462C-BC8C-8DBB3C63F2F4}" type="presOf" srcId="{BA726604-D170-4476-850E-E49AE2EB7AC2}" destId="{6B8D9EC6-9929-4AC6-9930-7970A006C4B3}" srcOrd="0" destOrd="0" presId="urn:microsoft.com/office/officeart/2005/8/layout/orgChart1"/>
    <dgm:cxn modelId="{89634661-7726-40A1-81BC-97A0EEFA0A89}" type="presOf" srcId="{7F873385-5755-44FB-8D41-A1A4F175B340}" destId="{A6739665-A43F-4B8C-88AB-4498433C24C7}" srcOrd="1" destOrd="0" presId="urn:microsoft.com/office/officeart/2005/8/layout/orgChart1"/>
    <dgm:cxn modelId="{D11A83F2-01E2-4061-ABDF-77A8D762340B}" type="presOf" srcId="{24F3DC27-2EBE-43BA-961D-E2BB0311B8FC}" destId="{D389E17F-BD12-44E0-AC30-7AB59E2E12E7}" srcOrd="0" destOrd="0" presId="urn:microsoft.com/office/officeart/2005/8/layout/orgChart1"/>
    <dgm:cxn modelId="{12C810B2-7F3E-4E17-B5A2-193E80236DEF}" type="presOf" srcId="{CE336BA8-09E6-40B3-81CB-7003EEF3CCDD}" destId="{975D0641-58AF-4A37-832E-9475972B83DC}" srcOrd="0" destOrd="0" presId="urn:microsoft.com/office/officeart/2005/8/layout/orgChart1"/>
    <dgm:cxn modelId="{B00003DB-28C2-4022-9984-CFE20BD3A76A}" type="presOf" srcId="{41010DCA-4FD0-4BE6-A2BD-A49630BDC1F7}" destId="{56978043-D34F-4C7B-A4BB-CDEDEC352D9C}" srcOrd="0" destOrd="0" presId="urn:microsoft.com/office/officeart/2005/8/layout/orgChart1"/>
    <dgm:cxn modelId="{8EB878C8-25C2-4A62-AEA0-B7B6BE87BEEE}" srcId="{7F873385-5755-44FB-8D41-A1A4F175B340}" destId="{716087A0-A240-45FF-A3C3-F8E6A3137CA5}" srcOrd="3" destOrd="0" parTransId="{B7F1F849-AFAB-4923-AB11-CD3D97119EB8}" sibTransId="{30EB9B54-7918-461E-AB9D-AFC37459BFF4}"/>
    <dgm:cxn modelId="{4B602588-6613-4D87-9656-3D69F03F4210}" type="presOf" srcId="{B7F1F849-AFAB-4923-AB11-CD3D97119EB8}" destId="{4A8BC273-5ABB-48B3-8C9A-0E7907199D4C}" srcOrd="0" destOrd="0" presId="urn:microsoft.com/office/officeart/2005/8/layout/orgChart1"/>
    <dgm:cxn modelId="{FFF0FFFA-598A-47C2-8D56-3736FF346E78}" srcId="{F148E503-12C3-4956-B22F-404B96799917}" destId="{C2B41100-FE18-42C5-82B9-8C522A6F81B9}" srcOrd="0" destOrd="0" parTransId="{32914D45-3506-4FE3-8551-1CBF509E1A41}" sibTransId="{76EB4CC1-A2ED-41B1-B83C-2BD4BA854230}"/>
    <dgm:cxn modelId="{93E78689-B755-41F8-BEC9-8EAC53FBED62}" type="presOf" srcId="{73D969DF-E187-486E-B732-066E38236913}" destId="{22FCC4C7-594B-4DD1-8CD0-1CD386483860}" srcOrd="0" destOrd="0" presId="urn:microsoft.com/office/officeart/2005/8/layout/orgChart1"/>
    <dgm:cxn modelId="{324CE39A-F541-4467-9579-4B465EC29C39}" type="presOf" srcId="{EAA0E731-30F3-4273-9601-1B1BA98FCE59}" destId="{C4EB3426-92BD-401F-A599-2B1C7EBC5392}" srcOrd="1" destOrd="0" presId="urn:microsoft.com/office/officeart/2005/8/layout/orgChart1"/>
    <dgm:cxn modelId="{E710ECCE-3EFF-47E5-97EB-5BF77D70915C}" type="presOf" srcId="{188634AB-5BE5-4DCF-9033-C36764D1621A}" destId="{DE26E8B0-2D93-4717-84BF-AC9E8B113A1B}" srcOrd="0" destOrd="0" presId="urn:microsoft.com/office/officeart/2005/8/layout/orgChart1"/>
    <dgm:cxn modelId="{6AD82B76-6256-48F9-9F03-712D6E5425A1}" type="presOf" srcId="{94EECC6C-8A3C-4405-902A-41D5A237C0DB}" destId="{E91FAAD4-3287-4F70-B619-0A91DBBFDC65}" srcOrd="0" destOrd="0" presId="urn:microsoft.com/office/officeart/2005/8/layout/orgChart1"/>
    <dgm:cxn modelId="{84FC0A7F-7C4B-4A01-A16D-A307AF9D25E7}" type="presOf" srcId="{015F4AE0-851B-401B-8C22-DC59AA4CB186}" destId="{D2F79E7C-3BAE-456F-8546-412E853C9255}" srcOrd="1" destOrd="0" presId="urn:microsoft.com/office/officeart/2005/8/layout/orgChart1"/>
    <dgm:cxn modelId="{73FF7F64-A896-4564-A2B9-FA91154F3D96}" type="presOf" srcId="{716087A0-A240-45FF-A3C3-F8E6A3137CA5}" destId="{7A5EECB9-50F0-4D0E-93D9-1EC920CDD9DC}" srcOrd="0" destOrd="0" presId="urn:microsoft.com/office/officeart/2005/8/layout/orgChart1"/>
    <dgm:cxn modelId="{A8019628-0167-4A56-832B-780F65D604CE}" srcId="{7F873385-5755-44FB-8D41-A1A4F175B340}" destId="{41010DCA-4FD0-4BE6-A2BD-A49630BDC1F7}" srcOrd="1" destOrd="0" parTransId="{94EECC6C-8A3C-4405-902A-41D5A237C0DB}" sibTransId="{9D5648A9-6FD7-4BBF-A4E6-9193B0490187}"/>
    <dgm:cxn modelId="{FD3D1559-76AD-4B22-B78B-67DFBCA53FC6}" type="presOf" srcId="{7F873385-5755-44FB-8D41-A1A4F175B340}" destId="{4806E995-A6C9-4124-B2CA-4CFE3984EE22}" srcOrd="0" destOrd="0" presId="urn:microsoft.com/office/officeart/2005/8/layout/orgChart1"/>
    <dgm:cxn modelId="{08679EE1-6B16-4D38-BCD1-98C08F79D955}" type="presOf" srcId="{C2B41100-FE18-42C5-82B9-8C522A6F81B9}" destId="{E3307DAB-2D88-49D6-94DE-DE0650AA1050}" srcOrd="0" destOrd="0" presId="urn:microsoft.com/office/officeart/2005/8/layout/orgChart1"/>
    <dgm:cxn modelId="{38D5FEAB-0754-46BF-B720-409CCEE24EC2}" type="presOf" srcId="{5EAE27E2-31D6-43A6-B9A3-7BA440C4168A}" destId="{8643E2AA-0AAB-4645-BE2A-40ED1AB02A85}" srcOrd="0" destOrd="0" presId="urn:microsoft.com/office/officeart/2005/8/layout/orgChart1"/>
    <dgm:cxn modelId="{212F6E2F-2986-4F27-87DE-A92C8D5FEFD4}" srcId="{5EAE27E2-31D6-43A6-B9A3-7BA440C4168A}" destId="{EAA0E731-30F3-4273-9601-1B1BA98FCE59}" srcOrd="0" destOrd="0" parTransId="{188634AB-5BE5-4DCF-9033-C36764D1621A}" sibTransId="{2DFFD2B9-E9E4-45F0-B25D-0CD9D0867FA5}"/>
    <dgm:cxn modelId="{D38E0A25-74C2-474D-B33C-305107AECB23}" type="presOf" srcId="{41010DCA-4FD0-4BE6-A2BD-A49630BDC1F7}" destId="{2FF0C3CD-0922-44B2-8C3D-E8BC3ADA9235}" srcOrd="1" destOrd="0" presId="urn:microsoft.com/office/officeart/2005/8/layout/orgChart1"/>
    <dgm:cxn modelId="{91FBAF32-8C61-46F7-A67E-E795AB0BE293}" srcId="{C2B41100-FE18-42C5-82B9-8C522A6F81B9}" destId="{7F873385-5755-44FB-8D41-A1A4F175B340}" srcOrd="0" destOrd="0" parTransId="{A0580B44-30B5-43EC-916E-4B7D42251FC6}" sibTransId="{D1ADD82D-1FD5-4596-8647-C6D90E92309A}"/>
    <dgm:cxn modelId="{C7367791-4C9E-4B1A-A09A-FF56458C00CE}" type="presOf" srcId="{015F4AE0-851B-401B-8C22-DC59AA4CB186}" destId="{9474E2AB-A7BF-4BE6-819B-05F0325C08AA}" srcOrd="0" destOrd="0" presId="urn:microsoft.com/office/officeart/2005/8/layout/orgChart1"/>
    <dgm:cxn modelId="{91F27BDE-D8B0-4646-AF4B-B02769462D72}" srcId="{5EAE27E2-31D6-43A6-B9A3-7BA440C4168A}" destId="{015F4AE0-851B-401B-8C22-DC59AA4CB186}" srcOrd="1" destOrd="0" parTransId="{BA726604-D170-4476-850E-E49AE2EB7AC2}" sibTransId="{73438200-B017-4E4F-AF21-A0700A7EDA2B}"/>
    <dgm:cxn modelId="{550C104E-4AF8-40CF-883C-4EAF3F7EB54B}" type="presOf" srcId="{716087A0-A240-45FF-A3C3-F8E6A3137CA5}" destId="{4466CA24-9008-4254-A1AD-5E9A9BB8C63A}" srcOrd="1" destOrd="0" presId="urn:microsoft.com/office/officeart/2005/8/layout/orgChart1"/>
    <dgm:cxn modelId="{377667B1-8D83-4DEB-A5C6-B23512660026}" type="presParOf" srcId="{7F6CE3F3-46BC-4DA8-B5B4-8FD619F55DD5}" destId="{1811E613-DED9-40E0-A7D5-A6F8E3FA389B}" srcOrd="0" destOrd="0" presId="urn:microsoft.com/office/officeart/2005/8/layout/orgChart1"/>
    <dgm:cxn modelId="{7CEE90A4-736F-4AFF-B367-81D9D9D878D0}" type="presParOf" srcId="{1811E613-DED9-40E0-A7D5-A6F8E3FA389B}" destId="{892935C4-C74E-4155-AE3B-25A2800026D7}" srcOrd="0" destOrd="0" presId="urn:microsoft.com/office/officeart/2005/8/layout/orgChart1"/>
    <dgm:cxn modelId="{1293B856-9B2B-4B50-B66A-43DE4643F023}" type="presParOf" srcId="{892935C4-C74E-4155-AE3B-25A2800026D7}" destId="{E3307DAB-2D88-49D6-94DE-DE0650AA1050}" srcOrd="0" destOrd="0" presId="urn:microsoft.com/office/officeart/2005/8/layout/orgChart1"/>
    <dgm:cxn modelId="{F0F13863-6DB5-4289-995E-02F8176D6242}" type="presParOf" srcId="{892935C4-C74E-4155-AE3B-25A2800026D7}" destId="{5D225829-69DB-46B4-83FA-0AB4178CA1C8}" srcOrd="1" destOrd="0" presId="urn:microsoft.com/office/officeart/2005/8/layout/orgChart1"/>
    <dgm:cxn modelId="{DEF7DE8F-480D-48A4-81AC-C386B6004F92}" type="presParOf" srcId="{1811E613-DED9-40E0-A7D5-A6F8E3FA389B}" destId="{6157804A-0C0E-4CF9-8F47-4A71FB564D88}" srcOrd="1" destOrd="0" presId="urn:microsoft.com/office/officeart/2005/8/layout/orgChart1"/>
    <dgm:cxn modelId="{237859C2-6C4D-47DB-9E31-EB5F45F9A178}" type="presParOf" srcId="{1811E613-DED9-40E0-A7D5-A6F8E3FA389B}" destId="{AC8218CE-31D8-4B10-AC7E-9D450E98F6FA}" srcOrd="2" destOrd="0" presId="urn:microsoft.com/office/officeart/2005/8/layout/orgChart1"/>
    <dgm:cxn modelId="{3DA92994-C375-441B-8BA4-744023770DF6}" type="presParOf" srcId="{AC8218CE-31D8-4B10-AC7E-9D450E98F6FA}" destId="{E46269A6-7A89-4FCE-9A84-55EC6A919BD7}" srcOrd="0" destOrd="0" presId="urn:microsoft.com/office/officeart/2005/8/layout/orgChart1"/>
    <dgm:cxn modelId="{C71F40E0-C559-429F-AEEF-1C80FC8D4F97}" type="presParOf" srcId="{AC8218CE-31D8-4B10-AC7E-9D450E98F6FA}" destId="{EAA71C48-960F-4906-99B7-4CACEADF661F}" srcOrd="1" destOrd="0" presId="urn:microsoft.com/office/officeart/2005/8/layout/orgChart1"/>
    <dgm:cxn modelId="{F5241989-A287-4786-81A6-3E942EE71E90}" type="presParOf" srcId="{EAA71C48-960F-4906-99B7-4CACEADF661F}" destId="{3B5F33F9-C74C-4264-AF78-DE63403BF1A8}" srcOrd="0" destOrd="0" presId="urn:microsoft.com/office/officeart/2005/8/layout/orgChart1"/>
    <dgm:cxn modelId="{1D77B94B-4B03-4032-ABC8-DD3C1B38E5AA}" type="presParOf" srcId="{3B5F33F9-C74C-4264-AF78-DE63403BF1A8}" destId="{4806E995-A6C9-4124-B2CA-4CFE3984EE22}" srcOrd="0" destOrd="0" presId="urn:microsoft.com/office/officeart/2005/8/layout/orgChart1"/>
    <dgm:cxn modelId="{59FF632B-DD3D-433F-9CA6-EE686CB9257A}" type="presParOf" srcId="{3B5F33F9-C74C-4264-AF78-DE63403BF1A8}" destId="{A6739665-A43F-4B8C-88AB-4498433C24C7}" srcOrd="1" destOrd="0" presId="urn:microsoft.com/office/officeart/2005/8/layout/orgChart1"/>
    <dgm:cxn modelId="{31A46E87-C38F-44A0-8EC3-1B41FCB05DBB}" type="presParOf" srcId="{EAA71C48-960F-4906-99B7-4CACEADF661F}" destId="{306141F5-9E59-4B4B-A7BB-51BD82576D02}" srcOrd="1" destOrd="0" presId="urn:microsoft.com/office/officeart/2005/8/layout/orgChart1"/>
    <dgm:cxn modelId="{D266FD59-14AE-4967-9BAC-1E97B5C8FAC3}" type="presParOf" srcId="{EAA71C48-960F-4906-99B7-4CACEADF661F}" destId="{78E9A788-E291-4594-9B6F-FC2234889F37}" srcOrd="2" destOrd="0" presId="urn:microsoft.com/office/officeart/2005/8/layout/orgChart1"/>
    <dgm:cxn modelId="{BACE11C6-9366-48AF-B854-EDA4F2DA726F}" type="presParOf" srcId="{78E9A788-E291-4594-9B6F-FC2234889F37}" destId="{951E07A2-7FD2-4E4B-943E-27FE2B301AC3}" srcOrd="0" destOrd="0" presId="urn:microsoft.com/office/officeart/2005/8/layout/orgChart1"/>
    <dgm:cxn modelId="{E7655FB0-39E5-4263-9A34-EE1883A34CF0}" type="presParOf" srcId="{78E9A788-E291-4594-9B6F-FC2234889F37}" destId="{7B66E681-6ED7-44C8-B472-CEBE9EB2704C}" srcOrd="1" destOrd="0" presId="urn:microsoft.com/office/officeart/2005/8/layout/orgChart1"/>
    <dgm:cxn modelId="{7B000DFA-4C47-4B71-86BC-2556FF2D7C0C}" type="presParOf" srcId="{7B66E681-6ED7-44C8-B472-CEBE9EB2704C}" destId="{F78FF937-8049-465C-9993-6FB6E2139BD4}" srcOrd="0" destOrd="0" presId="urn:microsoft.com/office/officeart/2005/8/layout/orgChart1"/>
    <dgm:cxn modelId="{C259127C-683B-42A1-B87D-D73493EC15EC}" type="presParOf" srcId="{F78FF937-8049-465C-9993-6FB6E2139BD4}" destId="{975D0641-58AF-4A37-832E-9475972B83DC}" srcOrd="0" destOrd="0" presId="urn:microsoft.com/office/officeart/2005/8/layout/orgChart1"/>
    <dgm:cxn modelId="{8467E6D7-AC39-495B-B53F-821B86BC3490}" type="presParOf" srcId="{F78FF937-8049-465C-9993-6FB6E2139BD4}" destId="{A166986D-2C75-4FC6-B07B-02EA239A132B}" srcOrd="1" destOrd="0" presId="urn:microsoft.com/office/officeart/2005/8/layout/orgChart1"/>
    <dgm:cxn modelId="{1FE02064-C358-4604-B444-83CFE1680B1E}" type="presParOf" srcId="{7B66E681-6ED7-44C8-B472-CEBE9EB2704C}" destId="{7521DB96-8B28-4708-B6E3-ED3C6768D49B}" srcOrd="1" destOrd="0" presId="urn:microsoft.com/office/officeart/2005/8/layout/orgChart1"/>
    <dgm:cxn modelId="{7D697F98-AA23-4825-92DB-9D037810CB39}" type="presParOf" srcId="{7B66E681-6ED7-44C8-B472-CEBE9EB2704C}" destId="{540478F0-9163-4D6A-AB62-7A6CBB6F89F3}" srcOrd="2" destOrd="0" presId="urn:microsoft.com/office/officeart/2005/8/layout/orgChart1"/>
    <dgm:cxn modelId="{EC5FB7C2-3F6F-4F98-88EA-7500E5EAE187}" type="presParOf" srcId="{78E9A788-E291-4594-9B6F-FC2234889F37}" destId="{E91FAAD4-3287-4F70-B619-0A91DBBFDC65}" srcOrd="2" destOrd="0" presId="urn:microsoft.com/office/officeart/2005/8/layout/orgChart1"/>
    <dgm:cxn modelId="{1467C7B1-8B9F-472D-9B72-B37C2FCFE4B8}" type="presParOf" srcId="{78E9A788-E291-4594-9B6F-FC2234889F37}" destId="{030F064B-9D52-499F-A516-13F417C93FAA}" srcOrd="3" destOrd="0" presId="urn:microsoft.com/office/officeart/2005/8/layout/orgChart1"/>
    <dgm:cxn modelId="{E1274E17-005C-43FF-9F59-016AC9F6538A}" type="presParOf" srcId="{030F064B-9D52-499F-A516-13F417C93FAA}" destId="{FA80E9D8-3A78-44C5-B33C-A6A22CA5C7BE}" srcOrd="0" destOrd="0" presId="urn:microsoft.com/office/officeart/2005/8/layout/orgChart1"/>
    <dgm:cxn modelId="{04FD4633-69EA-4F77-A56D-B30C87C69677}" type="presParOf" srcId="{FA80E9D8-3A78-44C5-B33C-A6A22CA5C7BE}" destId="{56978043-D34F-4C7B-A4BB-CDEDEC352D9C}" srcOrd="0" destOrd="0" presId="urn:microsoft.com/office/officeart/2005/8/layout/orgChart1"/>
    <dgm:cxn modelId="{A191825F-B8E6-4335-BA6F-3FB56A04664E}" type="presParOf" srcId="{FA80E9D8-3A78-44C5-B33C-A6A22CA5C7BE}" destId="{2FF0C3CD-0922-44B2-8C3D-E8BC3ADA9235}" srcOrd="1" destOrd="0" presId="urn:microsoft.com/office/officeart/2005/8/layout/orgChart1"/>
    <dgm:cxn modelId="{E8DBBC20-8504-450F-A95C-781017EB133E}" type="presParOf" srcId="{030F064B-9D52-499F-A516-13F417C93FAA}" destId="{19BA66EC-8646-44C3-9B91-1D5AACBB0F86}" srcOrd="1" destOrd="0" presId="urn:microsoft.com/office/officeart/2005/8/layout/orgChart1"/>
    <dgm:cxn modelId="{2A4D0A9B-62CC-4565-9B27-764831468BB3}" type="presParOf" srcId="{030F064B-9D52-499F-A516-13F417C93FAA}" destId="{F132BF71-8EC0-4E52-BF83-87B4755A87C9}" srcOrd="2" destOrd="0" presId="urn:microsoft.com/office/officeart/2005/8/layout/orgChart1"/>
    <dgm:cxn modelId="{8F1AEA2F-0F7C-490D-8B1A-7B56ADB5AE78}" type="presParOf" srcId="{78E9A788-E291-4594-9B6F-FC2234889F37}" destId="{D389E17F-BD12-44E0-AC30-7AB59E2E12E7}" srcOrd="4" destOrd="0" presId="urn:microsoft.com/office/officeart/2005/8/layout/orgChart1"/>
    <dgm:cxn modelId="{9DD38DFB-37AB-4E85-B7DD-40811850CDC4}" type="presParOf" srcId="{78E9A788-E291-4594-9B6F-FC2234889F37}" destId="{4FF75753-6DA3-4B7B-9355-B3D48055B2FF}" srcOrd="5" destOrd="0" presId="urn:microsoft.com/office/officeart/2005/8/layout/orgChart1"/>
    <dgm:cxn modelId="{6DF858E5-198A-4E35-AFA0-E99FB817E98D}" type="presParOf" srcId="{4FF75753-6DA3-4B7B-9355-B3D48055B2FF}" destId="{0D188141-D35C-4127-B2D3-46F2A15302E0}" srcOrd="0" destOrd="0" presId="urn:microsoft.com/office/officeart/2005/8/layout/orgChart1"/>
    <dgm:cxn modelId="{DFCA89FA-F44F-4E6B-B8B7-179C401A80F4}" type="presParOf" srcId="{0D188141-D35C-4127-B2D3-46F2A15302E0}" destId="{22FCC4C7-594B-4DD1-8CD0-1CD386483860}" srcOrd="0" destOrd="0" presId="urn:microsoft.com/office/officeart/2005/8/layout/orgChart1"/>
    <dgm:cxn modelId="{C6E5CF7C-F054-45B9-930B-19169FE80C03}" type="presParOf" srcId="{0D188141-D35C-4127-B2D3-46F2A15302E0}" destId="{A113FDB0-1344-47E5-9975-04AFA1F6A4EF}" srcOrd="1" destOrd="0" presId="urn:microsoft.com/office/officeart/2005/8/layout/orgChart1"/>
    <dgm:cxn modelId="{EC044BBF-F200-4CE4-926C-3BF4132D9BE2}" type="presParOf" srcId="{4FF75753-6DA3-4B7B-9355-B3D48055B2FF}" destId="{9C64E520-7FF6-4FCA-A54C-4CAF3D8B2830}" srcOrd="1" destOrd="0" presId="urn:microsoft.com/office/officeart/2005/8/layout/orgChart1"/>
    <dgm:cxn modelId="{98D241D5-9589-4EF1-BDF4-E783604F59F8}" type="presParOf" srcId="{4FF75753-6DA3-4B7B-9355-B3D48055B2FF}" destId="{22165A33-979C-48C0-A5E9-D6BE03266842}" srcOrd="2" destOrd="0" presId="urn:microsoft.com/office/officeart/2005/8/layout/orgChart1"/>
    <dgm:cxn modelId="{DF16FA9A-B626-4421-B744-F9ED4753B0A0}" type="presParOf" srcId="{78E9A788-E291-4594-9B6F-FC2234889F37}" destId="{4A8BC273-5ABB-48B3-8C9A-0E7907199D4C}" srcOrd="6" destOrd="0" presId="urn:microsoft.com/office/officeart/2005/8/layout/orgChart1"/>
    <dgm:cxn modelId="{2D0BE34D-C5FA-42EE-80CE-B04D6454133D}" type="presParOf" srcId="{78E9A788-E291-4594-9B6F-FC2234889F37}" destId="{63C17314-89C4-4552-B7E8-DAC5B085ECEA}" srcOrd="7" destOrd="0" presId="urn:microsoft.com/office/officeart/2005/8/layout/orgChart1"/>
    <dgm:cxn modelId="{6DAA5C69-1A7E-406D-89B6-A14F59D5F3DA}" type="presParOf" srcId="{63C17314-89C4-4552-B7E8-DAC5B085ECEA}" destId="{B9453254-A8DE-498B-ADA7-6FD232A538FC}" srcOrd="0" destOrd="0" presId="urn:microsoft.com/office/officeart/2005/8/layout/orgChart1"/>
    <dgm:cxn modelId="{5BB815AF-08C5-47CE-A478-5DFD88477D34}" type="presParOf" srcId="{B9453254-A8DE-498B-ADA7-6FD232A538FC}" destId="{7A5EECB9-50F0-4D0E-93D9-1EC920CDD9DC}" srcOrd="0" destOrd="0" presId="urn:microsoft.com/office/officeart/2005/8/layout/orgChart1"/>
    <dgm:cxn modelId="{5AF117B6-B57A-4DC8-A440-4121835D8171}" type="presParOf" srcId="{B9453254-A8DE-498B-ADA7-6FD232A538FC}" destId="{4466CA24-9008-4254-A1AD-5E9A9BB8C63A}" srcOrd="1" destOrd="0" presId="urn:microsoft.com/office/officeart/2005/8/layout/orgChart1"/>
    <dgm:cxn modelId="{2EFC7979-3D6E-4D8C-A897-1E6BBD72A83C}" type="presParOf" srcId="{63C17314-89C4-4552-B7E8-DAC5B085ECEA}" destId="{4AE437E2-65DA-41CA-8FFB-17D3DEB4C788}" srcOrd="1" destOrd="0" presId="urn:microsoft.com/office/officeart/2005/8/layout/orgChart1"/>
    <dgm:cxn modelId="{6AB4FE49-13B5-438D-809E-990259089E12}" type="presParOf" srcId="{63C17314-89C4-4552-B7E8-DAC5B085ECEA}" destId="{DC196E41-7BB2-4696-8D7F-49CE18C17DE3}" srcOrd="2" destOrd="0" presId="urn:microsoft.com/office/officeart/2005/8/layout/orgChart1"/>
    <dgm:cxn modelId="{F9C71720-F383-44C1-BF27-AE7C45417BAF}" type="presParOf" srcId="{AC8218CE-31D8-4B10-AC7E-9D450E98F6FA}" destId="{49A79143-3902-4A88-9863-D5940DC1854F}" srcOrd="2" destOrd="0" presId="urn:microsoft.com/office/officeart/2005/8/layout/orgChart1"/>
    <dgm:cxn modelId="{A1313805-E946-4F8F-AFAD-1B85F79D14ED}" type="presParOf" srcId="{AC8218CE-31D8-4B10-AC7E-9D450E98F6FA}" destId="{D5B78DBA-602D-47D3-B636-2D70667C2C58}" srcOrd="3" destOrd="0" presId="urn:microsoft.com/office/officeart/2005/8/layout/orgChart1"/>
    <dgm:cxn modelId="{9F87D090-39EC-4549-992E-8897B8D0BE2A}" type="presParOf" srcId="{D5B78DBA-602D-47D3-B636-2D70667C2C58}" destId="{90B8AD2D-EF67-4DCA-BD1B-0879ABF55BFF}" srcOrd="0" destOrd="0" presId="urn:microsoft.com/office/officeart/2005/8/layout/orgChart1"/>
    <dgm:cxn modelId="{5E2CB054-2F0A-4095-B4A2-3422BACFCC3B}" type="presParOf" srcId="{90B8AD2D-EF67-4DCA-BD1B-0879ABF55BFF}" destId="{8643E2AA-0AAB-4645-BE2A-40ED1AB02A85}" srcOrd="0" destOrd="0" presId="urn:microsoft.com/office/officeart/2005/8/layout/orgChart1"/>
    <dgm:cxn modelId="{6BE32072-682B-438B-BC6D-38EE000EE1F0}" type="presParOf" srcId="{90B8AD2D-EF67-4DCA-BD1B-0879ABF55BFF}" destId="{2AF68877-149E-416A-862A-096BED4C1AFB}" srcOrd="1" destOrd="0" presId="urn:microsoft.com/office/officeart/2005/8/layout/orgChart1"/>
    <dgm:cxn modelId="{E35D7779-E694-4190-BC68-2F06AC7F1D2B}" type="presParOf" srcId="{D5B78DBA-602D-47D3-B636-2D70667C2C58}" destId="{B7CA4D8F-F43C-4B17-BCD2-20C94E0C6B63}" srcOrd="1" destOrd="0" presId="urn:microsoft.com/office/officeart/2005/8/layout/orgChart1"/>
    <dgm:cxn modelId="{11D8A1D2-2A1F-40D2-8B7E-1E97B16DB81A}" type="presParOf" srcId="{D5B78DBA-602D-47D3-B636-2D70667C2C58}" destId="{131C60FD-3C50-44A6-A27D-B3EDE8370AE8}" srcOrd="2" destOrd="0" presId="urn:microsoft.com/office/officeart/2005/8/layout/orgChart1"/>
    <dgm:cxn modelId="{617ABF7C-CBC0-4DFE-A0B4-7B117EBB735A}" type="presParOf" srcId="{131C60FD-3C50-44A6-A27D-B3EDE8370AE8}" destId="{DE26E8B0-2D93-4717-84BF-AC9E8B113A1B}" srcOrd="0" destOrd="0" presId="urn:microsoft.com/office/officeart/2005/8/layout/orgChart1"/>
    <dgm:cxn modelId="{48928DA2-FE38-4235-9DFD-1284F11C57B8}" type="presParOf" srcId="{131C60FD-3C50-44A6-A27D-B3EDE8370AE8}" destId="{3431B2A7-9216-437B-A3A8-146E251C944B}" srcOrd="1" destOrd="0" presId="urn:microsoft.com/office/officeart/2005/8/layout/orgChart1"/>
    <dgm:cxn modelId="{F7F6F7C3-ED82-410B-ABEC-B146205DFA77}" type="presParOf" srcId="{3431B2A7-9216-437B-A3A8-146E251C944B}" destId="{C300D904-C4A4-46E1-A7A8-34AB42B638BC}" srcOrd="0" destOrd="0" presId="urn:microsoft.com/office/officeart/2005/8/layout/orgChart1"/>
    <dgm:cxn modelId="{04ABCB20-FE96-48BA-B837-7DC4B62601AB}" type="presParOf" srcId="{C300D904-C4A4-46E1-A7A8-34AB42B638BC}" destId="{0E13B3D4-9C37-41EB-AA05-77B6506A7EF0}" srcOrd="0" destOrd="0" presId="urn:microsoft.com/office/officeart/2005/8/layout/orgChart1"/>
    <dgm:cxn modelId="{3F673D02-8C6D-4925-8AFB-D747135DE1BB}" type="presParOf" srcId="{C300D904-C4A4-46E1-A7A8-34AB42B638BC}" destId="{C4EB3426-92BD-401F-A599-2B1C7EBC5392}" srcOrd="1" destOrd="0" presId="urn:microsoft.com/office/officeart/2005/8/layout/orgChart1"/>
    <dgm:cxn modelId="{CC917A5D-6E94-44B9-BC37-DEDC5E7AA4F5}" type="presParOf" srcId="{3431B2A7-9216-437B-A3A8-146E251C944B}" destId="{3608D94F-A830-4DF1-BF7B-6B7BEBA4BD41}" srcOrd="1" destOrd="0" presId="urn:microsoft.com/office/officeart/2005/8/layout/orgChart1"/>
    <dgm:cxn modelId="{684FE3A4-438D-410E-8E80-144D50BEF6B2}" type="presParOf" srcId="{3431B2A7-9216-437B-A3A8-146E251C944B}" destId="{0FD82FDB-988E-4F12-8816-A1AD17963B05}" srcOrd="2" destOrd="0" presId="urn:microsoft.com/office/officeart/2005/8/layout/orgChart1"/>
    <dgm:cxn modelId="{71F9074F-5C8E-4266-905F-AF0D2DA54162}" type="presParOf" srcId="{131C60FD-3C50-44A6-A27D-B3EDE8370AE8}" destId="{6B8D9EC6-9929-4AC6-9930-7970A006C4B3}" srcOrd="2" destOrd="0" presId="urn:microsoft.com/office/officeart/2005/8/layout/orgChart1"/>
    <dgm:cxn modelId="{312444FF-7578-4627-9E49-3B384DA83B5A}" type="presParOf" srcId="{131C60FD-3C50-44A6-A27D-B3EDE8370AE8}" destId="{773F7A6E-8876-4865-BC3D-C977398C88B8}" srcOrd="3" destOrd="0" presId="urn:microsoft.com/office/officeart/2005/8/layout/orgChart1"/>
    <dgm:cxn modelId="{6D555047-BB94-4A8C-B4D7-5BD2189C19D8}" type="presParOf" srcId="{773F7A6E-8876-4865-BC3D-C977398C88B8}" destId="{FF1B0BAA-E3E6-4244-9A2B-62F754508D27}" srcOrd="0" destOrd="0" presId="urn:microsoft.com/office/officeart/2005/8/layout/orgChart1"/>
    <dgm:cxn modelId="{CBB22E08-FBA5-4F90-8E8A-EEE5BEF81C10}" type="presParOf" srcId="{FF1B0BAA-E3E6-4244-9A2B-62F754508D27}" destId="{9474E2AB-A7BF-4BE6-819B-05F0325C08AA}" srcOrd="0" destOrd="0" presId="urn:microsoft.com/office/officeart/2005/8/layout/orgChart1"/>
    <dgm:cxn modelId="{5EC575E8-5BA9-4E25-B60F-4187F5853A27}" type="presParOf" srcId="{FF1B0BAA-E3E6-4244-9A2B-62F754508D27}" destId="{D2F79E7C-3BAE-456F-8546-412E853C9255}" srcOrd="1" destOrd="0" presId="urn:microsoft.com/office/officeart/2005/8/layout/orgChart1"/>
    <dgm:cxn modelId="{EA5F2543-84F4-45F2-8FD5-5FA033C8144D}" type="presParOf" srcId="{773F7A6E-8876-4865-BC3D-C977398C88B8}" destId="{8027C5A3-6E7B-490C-BFF8-667416B795C2}" srcOrd="1" destOrd="0" presId="urn:microsoft.com/office/officeart/2005/8/layout/orgChart1"/>
    <dgm:cxn modelId="{5F2392FC-589F-4361-9DA7-7194DB0DD1DD}" type="presParOf" srcId="{773F7A6E-8876-4865-BC3D-C977398C88B8}" destId="{5E647012-7506-4135-8B7A-A1ED6F2F5A0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B8D9EC6-9929-4AC6-9930-7970A006C4B3}">
      <dsp:nvSpPr>
        <dsp:cNvPr id="0" name=""/>
        <dsp:cNvSpPr/>
      </dsp:nvSpPr>
      <dsp:spPr>
        <a:xfrm>
          <a:off x="6132619" y="2019618"/>
          <a:ext cx="175100" cy="7671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7104"/>
              </a:lnTo>
              <a:lnTo>
                <a:pt x="175100" y="76710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26E8B0-2D93-4717-84BF-AC9E8B113A1B}">
      <dsp:nvSpPr>
        <dsp:cNvPr id="0" name=""/>
        <dsp:cNvSpPr/>
      </dsp:nvSpPr>
      <dsp:spPr>
        <a:xfrm>
          <a:off x="5957519" y="2019618"/>
          <a:ext cx="175100" cy="767104"/>
        </a:xfrm>
        <a:custGeom>
          <a:avLst/>
          <a:gdLst/>
          <a:ahLst/>
          <a:cxnLst/>
          <a:rect l="0" t="0" r="0" b="0"/>
          <a:pathLst>
            <a:path>
              <a:moveTo>
                <a:pt x="175100" y="0"/>
              </a:moveTo>
              <a:lnTo>
                <a:pt x="175100" y="767104"/>
              </a:lnTo>
              <a:lnTo>
                <a:pt x="0" y="76710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A79143-3902-4A88-9863-D5940DC1854F}">
      <dsp:nvSpPr>
        <dsp:cNvPr id="0" name=""/>
        <dsp:cNvSpPr/>
      </dsp:nvSpPr>
      <dsp:spPr>
        <a:xfrm>
          <a:off x="4114800" y="835608"/>
          <a:ext cx="1184009" cy="7671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7104"/>
              </a:lnTo>
              <a:lnTo>
                <a:pt x="1184009" y="7671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8BC273-5ABB-48B3-8C9A-0E7907199D4C}">
      <dsp:nvSpPr>
        <dsp:cNvPr id="0" name=""/>
        <dsp:cNvSpPr/>
      </dsp:nvSpPr>
      <dsp:spPr>
        <a:xfrm>
          <a:off x="2096980" y="2019618"/>
          <a:ext cx="175100" cy="1951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51114"/>
              </a:lnTo>
              <a:lnTo>
                <a:pt x="175100" y="195111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89E17F-BD12-44E0-AC30-7AB59E2E12E7}">
      <dsp:nvSpPr>
        <dsp:cNvPr id="0" name=""/>
        <dsp:cNvSpPr/>
      </dsp:nvSpPr>
      <dsp:spPr>
        <a:xfrm>
          <a:off x="1921880" y="2019618"/>
          <a:ext cx="175100" cy="1951114"/>
        </a:xfrm>
        <a:custGeom>
          <a:avLst/>
          <a:gdLst/>
          <a:ahLst/>
          <a:cxnLst/>
          <a:rect l="0" t="0" r="0" b="0"/>
          <a:pathLst>
            <a:path>
              <a:moveTo>
                <a:pt x="175100" y="0"/>
              </a:moveTo>
              <a:lnTo>
                <a:pt x="175100" y="1951114"/>
              </a:lnTo>
              <a:lnTo>
                <a:pt x="0" y="195111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1FAAD4-3287-4F70-B619-0A91DBBFDC65}">
      <dsp:nvSpPr>
        <dsp:cNvPr id="0" name=""/>
        <dsp:cNvSpPr/>
      </dsp:nvSpPr>
      <dsp:spPr>
        <a:xfrm>
          <a:off x="2096980" y="2019618"/>
          <a:ext cx="175100" cy="7671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7104"/>
              </a:lnTo>
              <a:lnTo>
                <a:pt x="175100" y="76710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1E07A2-7FD2-4E4B-943E-27FE2B301AC3}">
      <dsp:nvSpPr>
        <dsp:cNvPr id="0" name=""/>
        <dsp:cNvSpPr/>
      </dsp:nvSpPr>
      <dsp:spPr>
        <a:xfrm>
          <a:off x="1921880" y="2019618"/>
          <a:ext cx="175100" cy="767104"/>
        </a:xfrm>
        <a:custGeom>
          <a:avLst/>
          <a:gdLst/>
          <a:ahLst/>
          <a:cxnLst/>
          <a:rect l="0" t="0" r="0" b="0"/>
          <a:pathLst>
            <a:path>
              <a:moveTo>
                <a:pt x="175100" y="0"/>
              </a:moveTo>
              <a:lnTo>
                <a:pt x="175100" y="767104"/>
              </a:lnTo>
              <a:lnTo>
                <a:pt x="0" y="76710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6269A6-7A89-4FCE-9A84-55EC6A919BD7}">
      <dsp:nvSpPr>
        <dsp:cNvPr id="0" name=""/>
        <dsp:cNvSpPr/>
      </dsp:nvSpPr>
      <dsp:spPr>
        <a:xfrm>
          <a:off x="2930790" y="835608"/>
          <a:ext cx="1184009" cy="767104"/>
        </a:xfrm>
        <a:custGeom>
          <a:avLst/>
          <a:gdLst/>
          <a:ahLst/>
          <a:cxnLst/>
          <a:rect l="0" t="0" r="0" b="0"/>
          <a:pathLst>
            <a:path>
              <a:moveTo>
                <a:pt x="1184009" y="0"/>
              </a:moveTo>
              <a:lnTo>
                <a:pt x="1184009" y="767104"/>
              </a:lnTo>
              <a:lnTo>
                <a:pt x="0" y="7671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307DAB-2D88-49D6-94DE-DE0650AA1050}">
      <dsp:nvSpPr>
        <dsp:cNvPr id="0" name=""/>
        <dsp:cNvSpPr/>
      </dsp:nvSpPr>
      <dsp:spPr>
        <a:xfrm>
          <a:off x="3280990" y="1799"/>
          <a:ext cx="1667619" cy="833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Management System</a:t>
          </a:r>
          <a:endParaRPr lang="en-US" sz="2200" kern="1200" dirty="0"/>
        </a:p>
      </dsp:txBody>
      <dsp:txXfrm>
        <a:off x="3280990" y="1799"/>
        <a:ext cx="1667619" cy="833809"/>
      </dsp:txXfrm>
    </dsp:sp>
    <dsp:sp modelId="{4806E995-A6C9-4124-B2CA-4CFE3984EE22}">
      <dsp:nvSpPr>
        <dsp:cNvPr id="0" name=""/>
        <dsp:cNvSpPr/>
      </dsp:nvSpPr>
      <dsp:spPr>
        <a:xfrm>
          <a:off x="1263171" y="1185808"/>
          <a:ext cx="1667619" cy="833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Stored Energy</a:t>
          </a:r>
          <a:endParaRPr lang="en-US" sz="2200" kern="1200" dirty="0"/>
        </a:p>
      </dsp:txBody>
      <dsp:txXfrm>
        <a:off x="1263171" y="1185808"/>
        <a:ext cx="1667619" cy="833809"/>
      </dsp:txXfrm>
    </dsp:sp>
    <dsp:sp modelId="{975D0641-58AF-4A37-832E-9475972B83DC}">
      <dsp:nvSpPr>
        <dsp:cNvPr id="0" name=""/>
        <dsp:cNvSpPr/>
      </dsp:nvSpPr>
      <dsp:spPr>
        <a:xfrm>
          <a:off x="254261" y="2369818"/>
          <a:ext cx="1667619" cy="833809"/>
        </a:xfrm>
        <a:prstGeom prst="rect">
          <a:avLst/>
        </a:prstGeom>
        <a:gradFill rotWithShape="0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16200000" scaled="0"/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Batteries</a:t>
          </a:r>
          <a:endParaRPr lang="en-US" sz="2200" kern="1200" dirty="0"/>
        </a:p>
      </dsp:txBody>
      <dsp:txXfrm>
        <a:off x="254261" y="2369818"/>
        <a:ext cx="1667619" cy="833809"/>
      </dsp:txXfrm>
    </dsp:sp>
    <dsp:sp modelId="{56978043-D34F-4C7B-A4BB-CDEDEC352D9C}">
      <dsp:nvSpPr>
        <dsp:cNvPr id="0" name=""/>
        <dsp:cNvSpPr/>
      </dsp:nvSpPr>
      <dsp:spPr>
        <a:xfrm>
          <a:off x="2272080" y="2369818"/>
          <a:ext cx="1667619" cy="833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Protection Circuit</a:t>
          </a:r>
          <a:endParaRPr lang="en-US" sz="2200" kern="1200" dirty="0"/>
        </a:p>
      </dsp:txBody>
      <dsp:txXfrm>
        <a:off x="2272080" y="2369818"/>
        <a:ext cx="1667619" cy="833809"/>
      </dsp:txXfrm>
    </dsp:sp>
    <dsp:sp modelId="{22FCC4C7-594B-4DD1-8CD0-1CD386483860}">
      <dsp:nvSpPr>
        <dsp:cNvPr id="0" name=""/>
        <dsp:cNvSpPr/>
      </dsp:nvSpPr>
      <dsp:spPr>
        <a:xfrm>
          <a:off x="254261" y="3553828"/>
          <a:ext cx="1667619" cy="833809"/>
        </a:xfrm>
        <a:prstGeom prst="rect">
          <a:avLst/>
        </a:prstGeom>
        <a:gradFill rotWithShape="0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16200000" scaled="0"/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Wall Charging</a:t>
          </a:r>
          <a:endParaRPr lang="en-US" sz="2200" kern="1200" dirty="0"/>
        </a:p>
      </dsp:txBody>
      <dsp:txXfrm>
        <a:off x="254261" y="3553828"/>
        <a:ext cx="1667619" cy="833809"/>
      </dsp:txXfrm>
    </dsp:sp>
    <dsp:sp modelId="{7A5EECB9-50F0-4D0E-93D9-1EC920CDD9DC}">
      <dsp:nvSpPr>
        <dsp:cNvPr id="0" name=""/>
        <dsp:cNvSpPr/>
      </dsp:nvSpPr>
      <dsp:spPr>
        <a:xfrm>
          <a:off x="2272080" y="3553828"/>
          <a:ext cx="1667619" cy="833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State of Charge</a:t>
          </a:r>
          <a:endParaRPr lang="en-US" sz="2200" kern="1200" dirty="0"/>
        </a:p>
      </dsp:txBody>
      <dsp:txXfrm>
        <a:off x="2272080" y="3553828"/>
        <a:ext cx="1667619" cy="833809"/>
      </dsp:txXfrm>
    </dsp:sp>
    <dsp:sp modelId="{8643E2AA-0AAB-4645-BE2A-40ED1AB02A85}">
      <dsp:nvSpPr>
        <dsp:cNvPr id="0" name=""/>
        <dsp:cNvSpPr/>
      </dsp:nvSpPr>
      <dsp:spPr>
        <a:xfrm>
          <a:off x="5298809" y="1185808"/>
          <a:ext cx="1667619" cy="833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Propulsion</a:t>
          </a:r>
          <a:endParaRPr lang="en-US" sz="2200" kern="1200" dirty="0"/>
        </a:p>
      </dsp:txBody>
      <dsp:txXfrm>
        <a:off x="5298809" y="1185808"/>
        <a:ext cx="1667619" cy="833809"/>
      </dsp:txXfrm>
    </dsp:sp>
    <dsp:sp modelId="{0E13B3D4-9C37-41EB-AA05-77B6506A7EF0}">
      <dsp:nvSpPr>
        <dsp:cNvPr id="0" name=""/>
        <dsp:cNvSpPr/>
      </dsp:nvSpPr>
      <dsp:spPr>
        <a:xfrm>
          <a:off x="4289900" y="2369818"/>
          <a:ext cx="1667619" cy="833809"/>
        </a:xfrm>
        <a:prstGeom prst="rect">
          <a:avLst/>
        </a:prstGeom>
        <a:gradFill rotWithShape="0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16200000" scaled="0"/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Motor Controller</a:t>
          </a:r>
          <a:endParaRPr lang="en-US" sz="2200" kern="1200" dirty="0"/>
        </a:p>
      </dsp:txBody>
      <dsp:txXfrm>
        <a:off x="4289900" y="2369818"/>
        <a:ext cx="1667619" cy="833809"/>
      </dsp:txXfrm>
    </dsp:sp>
    <dsp:sp modelId="{9474E2AB-A7BF-4BE6-819B-05F0325C08AA}">
      <dsp:nvSpPr>
        <dsp:cNvPr id="0" name=""/>
        <dsp:cNvSpPr/>
      </dsp:nvSpPr>
      <dsp:spPr>
        <a:xfrm>
          <a:off x="6307719" y="2369818"/>
          <a:ext cx="1667619" cy="833809"/>
        </a:xfrm>
        <a:prstGeom prst="rect">
          <a:avLst/>
        </a:prstGeom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2700000" scaled="0"/>
          <a:tileRect/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Motor</a:t>
          </a:r>
          <a:endParaRPr lang="en-US" sz="2200" kern="1200" dirty="0"/>
        </a:p>
      </dsp:txBody>
      <dsp:txXfrm>
        <a:off x="6307719" y="2369818"/>
        <a:ext cx="1667619" cy="8338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A2F8A1-AE69-4A77-8988-9EEFB7CCA669}" type="datetimeFigureOut">
              <a:rPr lang="en-US" smtClean="0"/>
              <a:pPr/>
              <a:t>12/1/2010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9FD4E-5B79-4B69-82D2-7269DF41DD5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4E91A-F6B7-43B4-800D-F5BAAD52B24D}" type="datetime1">
              <a:rPr lang="en-US" smtClean="0"/>
              <a:pPr/>
              <a:t>12/1/2010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42447-8F90-40A2-A794-161F7C1FFF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51A36-6453-4199-9D0E-F16A8755D17F}" type="datetime1">
              <a:rPr lang="en-US" smtClean="0"/>
              <a:pPr/>
              <a:t>12/1/2010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42447-8F90-40A2-A794-161F7C1FFF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61EB2-2181-4041-A89A-7D646CA92D91}" type="datetime1">
              <a:rPr lang="en-US" smtClean="0"/>
              <a:pPr/>
              <a:t>12/1/2010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42447-8F90-40A2-A794-161F7C1FFF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4FBEE-9A5F-442A-B931-4F5F2836C82B}" type="datetime1">
              <a:rPr lang="en-US" smtClean="0"/>
              <a:pPr/>
              <a:t>12/1/2010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0840-343D-4210-B213-53667A46C5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57200" y="1600200"/>
            <a:ext cx="41148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5"/>
          </p:nvPr>
        </p:nvSpPr>
        <p:spPr>
          <a:xfrm>
            <a:off x="4876800" y="3962400"/>
            <a:ext cx="38862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6"/>
          <p:cNvSpPr>
            <a:spLocks noGrp="1"/>
          </p:cNvSpPr>
          <p:nvPr>
            <p:ph sz="quarter" idx="16"/>
          </p:nvPr>
        </p:nvSpPr>
        <p:spPr>
          <a:xfrm>
            <a:off x="4876800" y="1600200"/>
            <a:ext cx="3886200" cy="21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39898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ECBEE-DF51-4340-8936-4588B53DEDBD}" type="datetime1">
              <a:rPr lang="en-US" smtClean="0"/>
              <a:pPr/>
              <a:t>12/1/2010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0840-343D-4210-B213-53667A46C5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600200"/>
            <a:ext cx="8229600" cy="91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57200" y="2667000"/>
            <a:ext cx="8229600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64469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28359-16C5-4431-AC74-353021E5C472}" type="datetime1">
              <a:rPr lang="en-US" smtClean="0"/>
              <a:pPr>
                <a:defRPr/>
              </a:pPr>
              <a:t>12/1/2010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65A0A-C1FC-4C23-A794-AF76D576CB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ctr">
              <a:defRPr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5AD2B-8246-4542-B682-C80C39B7441C}" type="datetime1">
              <a:rPr lang="en-US" smtClean="0"/>
              <a:pPr/>
              <a:t>12/1/2010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42447-8F90-40A2-A794-161F7C1FFF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3F6F5-B377-4D72-928F-6D83B5C84D75}" type="datetime1">
              <a:rPr lang="en-US" smtClean="0"/>
              <a:pPr/>
              <a:t>12/1/2010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42447-8F90-40A2-A794-161F7C1FFF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FAD4A-AF81-4D62-AEC7-0E0D19246808}" type="datetime1">
              <a:rPr lang="en-US" smtClean="0"/>
              <a:pPr/>
              <a:t>12/1/2010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42447-8F90-40A2-A794-161F7C1FFF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ctr"/>
          <a:lstStyle>
            <a:lvl1pPr>
              <a:defRPr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0E391-123D-446F-A1FE-557068858075}" type="datetime1">
              <a:rPr lang="en-US" smtClean="0"/>
              <a:pPr/>
              <a:t>12/1/2010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42447-8F90-40A2-A794-161F7C1FFF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ctr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ctr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68CB-61D4-453F-B6CB-ECA491ADFDCB}" type="datetime1">
              <a:rPr lang="en-US" smtClean="0"/>
              <a:pPr/>
              <a:t>12/1/2010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42447-8F90-40A2-A794-161F7C1FFF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A67CB-B22F-4F4B-BC33-AD332C1B9107}" type="datetime1">
              <a:rPr lang="en-US" smtClean="0"/>
              <a:pPr/>
              <a:t>12/1/2010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42447-8F90-40A2-A794-161F7C1FFF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9B3BC-6CB3-4F62-BBB3-0C3660EDFF0D}" type="datetime1">
              <a:rPr lang="en-US" smtClean="0"/>
              <a:pPr/>
              <a:t>12/1/2010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42447-8F90-40A2-A794-161F7C1FFF6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5E706-183D-4DB9-B412-5A48296E091F}" type="datetime1">
              <a:rPr lang="en-US" smtClean="0"/>
              <a:pPr/>
              <a:t>12/1/2010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0542447-8F90-40A2-A794-161F7C1FFF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ctr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4072CB7-C2DE-4283-9BA2-B8E369A6B43B}" type="datetime1">
              <a:rPr lang="en-US" smtClean="0"/>
              <a:pPr/>
              <a:t>12/1/2010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0542447-8F90-40A2-A794-161F7C1FFF6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8" r:id="rId12"/>
    <p:sldLayoutId id="2147483679" r:id="rId13"/>
    <p:sldLayoutId id="2147483680" r:id="rId14"/>
  </p:sldLayoutIdLst>
  <p:hf sldNum="0" hdr="0" ftr="0"/>
  <p:txStyles>
    <p:titleStyle>
      <a:lvl1pPr algn="ctr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.AVI"/><Relationship Id="rId2" Type="http://schemas.openxmlformats.org/officeDocument/2006/relationships/slideLayout" Target="../slideLayouts/slideLayout4.xml"/><Relationship Id="rId1" Type="http://schemas.openxmlformats.org/officeDocument/2006/relationships/video" Target="../media/media1.AVI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/>
              <a:t>Team #2 </a:t>
            </a:r>
            <a:br>
              <a:rPr lang="en-US" sz="6000" dirty="0" smtClean="0"/>
            </a:br>
            <a:r>
              <a:rPr lang="en-US" sz="6000" dirty="0" smtClean="0"/>
              <a:t>Solar Car Project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smtClean="0"/>
              <a:t>Conceptual Design Review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31520" y="5394960"/>
            <a:ext cx="7680960" cy="1097280"/>
            <a:chOff x="731520" y="5394960"/>
            <a:chExt cx="7680960" cy="1097280"/>
          </a:xfrm>
        </p:grpSpPr>
        <p:pic>
          <p:nvPicPr>
            <p:cNvPr id="5" name="Picture 4" descr="::Desktop:Picture 5 13-28-36.pn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15200" y="5394960"/>
              <a:ext cx="1097280" cy="109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 descr="::Desktop:Picture 6 13-29-01.pn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1520" y="5394960"/>
              <a:ext cx="1097280" cy="109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9765" y="4515688"/>
            <a:ext cx="3630613" cy="1976552"/>
          </a:xfrm>
          <a:prstGeom prst="rect">
            <a:avLst/>
          </a:prstGeom>
          <a:noFill/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119F7-596B-41B8-B506-120E7B9CB313}" type="datetime1">
              <a:rPr lang="en-US" smtClean="0"/>
              <a:pPr/>
              <a:t>12/1/2010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2691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Arms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Optimum design</a:t>
            </a:r>
          </a:p>
          <a:p>
            <a:pPr lvl="1"/>
            <a:r>
              <a:rPr lang="en-US" dirty="0" smtClean="0"/>
              <a:t>Prevents big camber change</a:t>
            </a:r>
          </a:p>
          <a:p>
            <a:pPr lvl="2"/>
            <a:r>
              <a:rPr lang="en-US" dirty="0" smtClean="0"/>
              <a:t>Long </a:t>
            </a:r>
            <a:r>
              <a:rPr lang="en-US" dirty="0" smtClean="0"/>
              <a:t>control arms</a:t>
            </a:r>
          </a:p>
          <a:p>
            <a:pPr lvl="1"/>
            <a:r>
              <a:rPr lang="en-US" dirty="0" smtClean="0"/>
              <a:t>Reduce stress on arms</a:t>
            </a:r>
          </a:p>
          <a:p>
            <a:pPr lvl="2"/>
            <a:r>
              <a:rPr lang="en-US" dirty="0" smtClean="0"/>
              <a:t>Horizontal and vertical clearance </a:t>
            </a:r>
            <a:r>
              <a:rPr lang="en-US" dirty="0" smtClean="0"/>
              <a:t>distance between frame </a:t>
            </a:r>
            <a:r>
              <a:rPr lang="en-US" dirty="0" smtClean="0"/>
              <a:t>joints</a:t>
            </a:r>
            <a:endParaRPr lang="en-US" dirty="0" smtClean="0"/>
          </a:p>
        </p:txBody>
      </p:sp>
      <p:pic>
        <p:nvPicPr>
          <p:cNvPr id="2050" name="Picture 2" descr="http://www.drift2motorsport.com/images/Lower%20Control%20Arm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86000"/>
            <a:ext cx="4409975" cy="29093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34878-2B42-42AF-AEDF-C1AE6326DC4D}" type="datetime1">
              <a:rPr lang="en-US" smtClean="0"/>
              <a:pPr/>
              <a:t>12/1/2010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3568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Design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Short clearance </a:t>
            </a:r>
            <a:r>
              <a:rPr lang="en-US" dirty="0"/>
              <a:t>horizontally between frame </a:t>
            </a:r>
            <a:r>
              <a:rPr lang="en-US" dirty="0" smtClean="0"/>
              <a:t>joints</a:t>
            </a:r>
          </a:p>
          <a:p>
            <a:pPr lvl="1"/>
            <a:r>
              <a:rPr lang="en-US" dirty="0" smtClean="0"/>
              <a:t>12” between frame joints</a:t>
            </a:r>
            <a:endParaRPr lang="en-US" dirty="0"/>
          </a:p>
          <a:p>
            <a:r>
              <a:rPr lang="en-US" dirty="0" smtClean="0"/>
              <a:t>Short control arms</a:t>
            </a:r>
          </a:p>
          <a:p>
            <a:pPr lvl="1"/>
            <a:r>
              <a:rPr lang="en-US" dirty="0" smtClean="0"/>
              <a:t>8.49” long</a:t>
            </a:r>
          </a:p>
          <a:p>
            <a:pPr lvl="1"/>
            <a:r>
              <a:rPr lang="en-US" dirty="0" smtClean="0"/>
              <a:t>10” </a:t>
            </a:r>
            <a:r>
              <a:rPr lang="en-US" dirty="0"/>
              <a:t>from wheel center to frame joint horizontal </a:t>
            </a:r>
            <a:r>
              <a:rPr lang="en-US" dirty="0" smtClean="0"/>
              <a:t>reference</a:t>
            </a:r>
          </a:p>
          <a:p>
            <a:pPr lvl="1"/>
            <a:r>
              <a:rPr lang="en-US" dirty="0" smtClean="0"/>
              <a:t>Produce 5.5° of camber angle</a:t>
            </a:r>
            <a:endParaRPr lang="en-US" dirty="0"/>
          </a:p>
        </p:txBody>
      </p:sp>
      <p:pic>
        <p:nvPicPr>
          <p:cNvPr id="15" name="Picture 6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948" t="50000" r="43409" b="14753"/>
          <a:stretch/>
        </p:blipFill>
        <p:spPr bwMode="auto">
          <a:xfrm rot="5400000">
            <a:off x="4404923" y="2940655"/>
            <a:ext cx="4525154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B39E-AB0D-44CC-A723-FFED32EA7910}" type="datetime1">
              <a:rPr lang="en-US" smtClean="0"/>
              <a:pPr/>
              <a:t>12/1/2010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8518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Design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Frontal view of front driver side suspension</a:t>
            </a:r>
          </a:p>
          <a:p>
            <a:r>
              <a:rPr lang="en-US" dirty="0" smtClean="0"/>
              <a:t>Dimensions in inches </a:t>
            </a:r>
            <a:endParaRPr lang="en-US" dirty="0"/>
          </a:p>
        </p:txBody>
      </p:sp>
      <p:pic>
        <p:nvPicPr>
          <p:cNvPr id="17" name="Picture 2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569" t="23821" r="41791" b="9627"/>
          <a:stretch/>
        </p:blipFill>
        <p:spPr bwMode="auto">
          <a:xfrm>
            <a:off x="2667000" y="2523187"/>
            <a:ext cx="4038600" cy="393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7DA95-0BDA-4843-99BA-C6A0A987EB8D}" type="datetime1">
              <a:rPr lang="en-US" smtClean="0"/>
              <a:pPr/>
              <a:t>12/1/2010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8160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Proposed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Longer clearance horizontally between frame joints</a:t>
            </a:r>
          </a:p>
          <a:p>
            <a:pPr lvl="1"/>
            <a:r>
              <a:rPr lang="en-US" dirty="0" smtClean="0"/>
              <a:t>16” between frame joints</a:t>
            </a:r>
          </a:p>
          <a:p>
            <a:r>
              <a:rPr lang="en-US" dirty="0" smtClean="0"/>
              <a:t>Longer control arms</a:t>
            </a:r>
          </a:p>
          <a:p>
            <a:pPr lvl="1"/>
            <a:r>
              <a:rPr lang="en-US" dirty="0" smtClean="0"/>
              <a:t>17.48” long</a:t>
            </a:r>
          </a:p>
          <a:p>
            <a:pPr lvl="1"/>
            <a:r>
              <a:rPr lang="en-US" dirty="0" smtClean="0"/>
              <a:t>15.5” from wheel center to frame joint horizontal reference</a:t>
            </a:r>
          </a:p>
          <a:p>
            <a:pPr lvl="1"/>
            <a:r>
              <a:rPr lang="en-US" dirty="0" smtClean="0"/>
              <a:t>Produce 3.7° of camber angle</a:t>
            </a:r>
          </a:p>
          <a:p>
            <a:r>
              <a:rPr lang="en-US" dirty="0" smtClean="0"/>
              <a:t>Increase rib height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286000" y="42672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400300" y="4097975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565" t="44272" r="42695" b="15053"/>
          <a:stretch/>
        </p:blipFill>
        <p:spPr bwMode="auto">
          <a:xfrm rot="5400000">
            <a:off x="4268509" y="2599124"/>
            <a:ext cx="4645581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B490-A5B0-4A2A-951C-732F4AFB73EC}" type="datetime1">
              <a:rPr lang="en-US" smtClean="0"/>
              <a:pPr/>
              <a:t>12/1/2010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6047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Proposed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Frontal view of front driver side suspension</a:t>
            </a:r>
          </a:p>
          <a:p>
            <a:r>
              <a:rPr lang="en-US" dirty="0"/>
              <a:t>Dimensions in inches </a:t>
            </a:r>
          </a:p>
          <a:p>
            <a:endParaRPr 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441" t="22412" r="31397" b="10000"/>
          <a:stretch/>
        </p:blipFill>
        <p:spPr bwMode="auto">
          <a:xfrm>
            <a:off x="2209801" y="2504497"/>
            <a:ext cx="5095274" cy="404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5D051-39A0-4EB1-8622-7DDDC7239877}" type="datetime1">
              <a:rPr lang="en-US" smtClean="0"/>
              <a:pPr/>
              <a:t>12/1/2010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2385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Risk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3DB8-BEF8-47FD-93EA-B9D9B7CFEC63}" type="datetime1">
              <a:rPr lang="en-US" smtClean="0"/>
              <a:pPr/>
              <a:t>12/1/2010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5861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Wrong Spring Selection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Probability</a:t>
            </a:r>
          </a:p>
          <a:p>
            <a:pPr lvl="1"/>
            <a:r>
              <a:rPr lang="en-US" dirty="0" smtClean="0"/>
              <a:t>Low</a:t>
            </a:r>
          </a:p>
          <a:p>
            <a:r>
              <a:rPr lang="en-US" dirty="0" smtClean="0"/>
              <a:t>Consequences</a:t>
            </a:r>
          </a:p>
          <a:p>
            <a:pPr lvl="1"/>
            <a:r>
              <a:rPr lang="en-US" dirty="0" smtClean="0"/>
              <a:t>Minor</a:t>
            </a:r>
          </a:p>
          <a:p>
            <a:pPr lvl="1"/>
            <a:r>
              <a:rPr lang="en-US" dirty="0" smtClean="0"/>
              <a:t>Too stiff or soft suspension</a:t>
            </a:r>
          </a:p>
          <a:p>
            <a:r>
              <a:rPr lang="en-US" dirty="0" smtClean="0"/>
              <a:t>Strategy</a:t>
            </a:r>
          </a:p>
          <a:p>
            <a:pPr lvl="1"/>
            <a:r>
              <a:rPr lang="en-US" dirty="0" smtClean="0"/>
              <a:t>Revise suspension calculations</a:t>
            </a:r>
          </a:p>
          <a:p>
            <a:pPr lvl="1"/>
            <a:r>
              <a:rPr lang="en-US" dirty="0" smtClean="0"/>
              <a:t>Repeat simulations</a:t>
            </a:r>
          </a:p>
          <a:p>
            <a:pPr lvl="1"/>
            <a:endParaRPr lang="en-US" dirty="0"/>
          </a:p>
        </p:txBody>
      </p:sp>
      <p:pic>
        <p:nvPicPr>
          <p:cNvPr id="9" name="P9230028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 rotWithShape="1">
          <a:blip r:embed="rId4" cstate="print"/>
          <a:srcRect l="7426"/>
          <a:stretch/>
        </p:blipFill>
        <p:spPr>
          <a:xfrm rot="16200000">
            <a:off x="4628321" y="2189919"/>
            <a:ext cx="4154558" cy="3352801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AA881-06F2-4E6C-BE41-50AA2FB0FBC1}" type="datetime1">
              <a:rPr lang="en-US" smtClean="0"/>
              <a:pPr/>
              <a:t>12/1/2010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5991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Arm Stress Failure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Probability</a:t>
            </a:r>
          </a:p>
          <a:p>
            <a:pPr lvl="1"/>
            <a:r>
              <a:rPr lang="en-US" dirty="0" smtClean="0"/>
              <a:t>Low</a:t>
            </a:r>
          </a:p>
          <a:p>
            <a:r>
              <a:rPr lang="en-US" dirty="0" smtClean="0"/>
              <a:t>Consequence</a:t>
            </a:r>
          </a:p>
          <a:p>
            <a:pPr lvl="1"/>
            <a:r>
              <a:rPr lang="en-US" dirty="0" smtClean="0"/>
              <a:t>Catastrophic</a:t>
            </a:r>
          </a:p>
          <a:p>
            <a:pPr lvl="1"/>
            <a:r>
              <a:rPr lang="en-US" dirty="0" err="1" smtClean="0"/>
              <a:t>Undrivable</a:t>
            </a:r>
            <a:r>
              <a:rPr lang="en-US" dirty="0" smtClean="0"/>
              <a:t> car</a:t>
            </a:r>
          </a:p>
          <a:p>
            <a:pPr lvl="1"/>
            <a:r>
              <a:rPr lang="en-US" dirty="0" smtClean="0"/>
              <a:t>Loss of control</a:t>
            </a:r>
          </a:p>
          <a:p>
            <a:pPr lvl="1"/>
            <a:r>
              <a:rPr lang="en-US" dirty="0" smtClean="0"/>
              <a:t>Possible crash and driver injury</a:t>
            </a:r>
          </a:p>
          <a:p>
            <a:r>
              <a:rPr lang="en-US" dirty="0" smtClean="0"/>
              <a:t>Strategy</a:t>
            </a:r>
          </a:p>
          <a:p>
            <a:pPr lvl="1"/>
            <a:r>
              <a:rPr lang="en-US" dirty="0" smtClean="0"/>
              <a:t>Research </a:t>
            </a:r>
            <a:r>
              <a:rPr lang="en-US" dirty="0"/>
              <a:t>material </a:t>
            </a:r>
            <a:r>
              <a:rPr lang="en-US" dirty="0" smtClean="0"/>
              <a:t>properties</a:t>
            </a:r>
          </a:p>
          <a:p>
            <a:pPr lvl="1"/>
            <a:r>
              <a:rPr lang="en-US" dirty="0" smtClean="0"/>
              <a:t>Perform </a:t>
            </a:r>
            <a:r>
              <a:rPr lang="en-US" dirty="0"/>
              <a:t>a thorough Finite Element Analysis (FEA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150" name="Picture 6" descr="http://www.tacomaworld.com/gallery/data/500/medium/liveVRX6QB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392" y="2133600"/>
            <a:ext cx="4325408" cy="3244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643A0-23DC-4695-A063-F742B57F71F9}" type="datetime1">
              <a:rPr lang="en-US" smtClean="0"/>
              <a:pPr/>
              <a:t>12/1/2010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2088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smtClean="0"/>
              <a:t>Braking System</a:t>
            </a:r>
            <a:endParaRPr/>
          </a:p>
        </p:txBody>
      </p:sp>
      <p:sp>
        <p:nvSpPr>
          <p:cNvPr id="33794" name="Text Placeholder 5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459A-57D5-4E12-A87A-6CD57FC2FA32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Disc Brake System</a:t>
            </a:r>
          </a:p>
        </p:txBody>
      </p:sp>
      <p:sp>
        <p:nvSpPr>
          <p:cNvPr id="36866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smtClean="0"/>
              <a:t>Hydraulic brake fluid is pressurized by application of brake pedal</a:t>
            </a:r>
          </a:p>
          <a:p>
            <a:endParaRPr lang="en-US" sz="2800" smtClean="0"/>
          </a:p>
          <a:p>
            <a:r>
              <a:rPr lang="en-US" sz="2800" smtClean="0"/>
              <a:t>Pressurized fluid push piston to apply friction on rotor</a:t>
            </a:r>
          </a:p>
        </p:txBody>
      </p:sp>
      <p:pic>
        <p:nvPicPr>
          <p:cNvPr id="36867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00600" y="2690813"/>
            <a:ext cx="3733800" cy="2344737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199A60-70A8-4C56-9E31-FE87332B4301}" type="datetime1">
              <a:rPr lang="en-US" smtClean="0"/>
              <a:pPr>
                <a:defRPr/>
              </a:pPr>
              <a:t>12/1/2010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Member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Mechanical Engineers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Electrical Engineers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Keith </a:t>
            </a:r>
            <a:r>
              <a:rPr lang="en-US" dirty="0" err="1" smtClean="0"/>
              <a:t>Dalick</a:t>
            </a:r>
            <a:endParaRPr lang="en-US" dirty="0" smtClean="0"/>
          </a:p>
          <a:p>
            <a:r>
              <a:rPr lang="en-US" dirty="0" err="1" smtClean="0"/>
              <a:t>Emiliano</a:t>
            </a:r>
            <a:r>
              <a:rPr lang="en-US" dirty="0" smtClean="0"/>
              <a:t> </a:t>
            </a:r>
            <a:r>
              <a:rPr lang="en-US" dirty="0" err="1" smtClean="0"/>
              <a:t>Pantner</a:t>
            </a:r>
            <a:endParaRPr lang="en-US" dirty="0" smtClean="0"/>
          </a:p>
          <a:p>
            <a:r>
              <a:rPr lang="en-US" dirty="0" smtClean="0"/>
              <a:t>Adrian </a:t>
            </a:r>
            <a:r>
              <a:rPr lang="en-US" dirty="0" err="1" smtClean="0"/>
              <a:t>Cires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err="1" smtClean="0"/>
              <a:t>Shishir</a:t>
            </a:r>
            <a:r>
              <a:rPr lang="en-US" dirty="0" smtClean="0"/>
              <a:t> </a:t>
            </a:r>
            <a:r>
              <a:rPr lang="en-US" dirty="0" err="1" smtClean="0"/>
              <a:t>Rajbhandari</a:t>
            </a:r>
            <a:endParaRPr lang="en-US" dirty="0" smtClean="0"/>
          </a:p>
          <a:p>
            <a:r>
              <a:rPr lang="en-US" dirty="0" smtClean="0"/>
              <a:t>James Barge</a:t>
            </a:r>
          </a:p>
          <a:p>
            <a:r>
              <a:rPr lang="en-US" dirty="0" smtClean="0"/>
              <a:t>Zachary </a:t>
            </a:r>
            <a:r>
              <a:rPr lang="en-US" dirty="0" err="1" smtClean="0"/>
              <a:t>Prisland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2B91B-0CD4-4FF1-A7EF-01D71FEF6CB2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Disc Brake Components</a:t>
            </a:r>
          </a:p>
        </p:txBody>
      </p:sp>
      <p:pic>
        <p:nvPicPr>
          <p:cNvPr id="37890" name="Organization Chart 21"/>
          <p:cNvPicPr>
            <a:picLocks noGrp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52600" y="1905000"/>
            <a:ext cx="5791200" cy="44196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C92B-24D1-48E7-BE5D-0AB5F05F7817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Pedal System</a:t>
            </a:r>
          </a:p>
        </p:txBody>
      </p:sp>
      <p:sp>
        <p:nvSpPr>
          <p:cNvPr id="38914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smtClean="0"/>
              <a:t>Pedal System is the input source of the brake system</a:t>
            </a:r>
          </a:p>
          <a:p>
            <a:endParaRPr lang="en-US" sz="2800" smtClean="0"/>
          </a:p>
          <a:p>
            <a:r>
              <a:rPr lang="en-US" sz="2800" smtClean="0"/>
              <a:t>Brake pedal output force can be calculated with: </a:t>
            </a:r>
          </a:p>
        </p:txBody>
      </p:sp>
      <p:pic>
        <p:nvPicPr>
          <p:cNvPr id="38915" name="Picture 2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48213" y="2335213"/>
            <a:ext cx="3838575" cy="3055937"/>
          </a:xfrm>
        </p:spPr>
      </p:pic>
      <p:pic>
        <p:nvPicPr>
          <p:cNvPr id="3891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5029200"/>
            <a:ext cx="2905125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 Box 9"/>
          <p:cNvSpPr txBox="1">
            <a:spLocks noChangeArrowheads="1"/>
          </p:cNvSpPr>
          <p:nvPr/>
        </p:nvSpPr>
        <p:spPr bwMode="auto">
          <a:xfrm>
            <a:off x="1600200" y="5867400"/>
            <a:ext cx="1714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onstantia" pitchFamily="18" charset="0"/>
              </a:rPr>
              <a:t>Fbp = 293.3 lbf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8B29E0-536F-44CA-A948-0ADC8B6D7A42}" type="datetime1">
              <a:rPr lang="en-US" smtClean="0"/>
              <a:pPr>
                <a:defRPr/>
              </a:pPr>
              <a:t>12/1/2010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 Cylinder</a:t>
            </a:r>
          </a:p>
        </p:txBody>
      </p:sp>
      <p:sp>
        <p:nvSpPr>
          <p:cNvPr id="3993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smtClean="0"/>
              <a:t>Translates force from brake pedal to hydraulic fluid pressure</a:t>
            </a:r>
          </a:p>
          <a:p>
            <a:endParaRPr lang="en-US" sz="2800" smtClean="0"/>
          </a:p>
          <a:p>
            <a:r>
              <a:rPr lang="en-US" sz="2800" smtClean="0"/>
              <a:t>Hydraulic pressure can be calculated using:</a:t>
            </a:r>
          </a:p>
          <a:p>
            <a:endParaRPr lang="en-US" sz="2800" smtClean="0"/>
          </a:p>
        </p:txBody>
      </p:sp>
      <p:pic>
        <p:nvPicPr>
          <p:cNvPr id="39939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19600" y="1546225"/>
            <a:ext cx="4724400" cy="3062288"/>
          </a:xfrm>
        </p:spPr>
      </p:pic>
      <p:pic>
        <p:nvPicPr>
          <p:cNvPr id="3994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4953000"/>
            <a:ext cx="160972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A5724F-B999-470C-9B43-B7EAB3472123}" type="datetime1">
              <a:rPr lang="en-US" smtClean="0"/>
              <a:pPr>
                <a:defRPr/>
              </a:pPr>
              <a:t>12/1/2010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 Cylinder</a:t>
            </a:r>
          </a:p>
        </p:txBody>
      </p:sp>
      <p:graphicFrame>
        <p:nvGraphicFramePr>
          <p:cNvPr id="102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931863" y="1935163"/>
          <a:ext cx="7280275" cy="4387850"/>
        </p:xfrm>
        <a:graphic>
          <a:graphicData uri="http://schemas.openxmlformats.org/presentationml/2006/ole">
            <p:oleObj spid="_x0000_s45058" name="Chart" r:id="rId3" imgW="8848662" imgH="5333888" progId="Excel.Sheet.8">
              <p:embed/>
            </p:oleObj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0D827-5539-4A6D-B060-B09BD444C676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Brake Caliper</a:t>
            </a:r>
          </a:p>
        </p:txBody>
      </p:sp>
      <p:sp>
        <p:nvSpPr>
          <p:cNvPr id="4301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000" smtClean="0"/>
              <a:t>Hydraulic pressure from master cylinder is transmitted to caliper</a:t>
            </a:r>
          </a:p>
          <a:p>
            <a:endParaRPr lang="en-US" sz="1800" smtClean="0"/>
          </a:p>
          <a:p>
            <a:endParaRPr lang="en-US" sz="1800" smtClean="0"/>
          </a:p>
          <a:p>
            <a:r>
              <a:rPr lang="en-US" sz="2000" smtClean="0"/>
              <a:t>Force from caliper is found using:</a:t>
            </a:r>
          </a:p>
          <a:p>
            <a:endParaRPr lang="en-US" sz="2000" smtClean="0"/>
          </a:p>
          <a:p>
            <a:endParaRPr lang="en-US" sz="2000" smtClean="0"/>
          </a:p>
          <a:p>
            <a:r>
              <a:rPr lang="en-US" sz="2000" smtClean="0"/>
              <a:t>Clamping force from caliper is calculated using:</a:t>
            </a:r>
          </a:p>
          <a:p>
            <a:endParaRPr lang="en-US" sz="2000" smtClean="0"/>
          </a:p>
          <a:p>
            <a:endParaRPr lang="en-US" sz="2000" smtClean="0"/>
          </a:p>
        </p:txBody>
      </p:sp>
      <p:pic>
        <p:nvPicPr>
          <p:cNvPr id="43011" name="Picture 2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2224088"/>
            <a:ext cx="4038600" cy="3278187"/>
          </a:xfrm>
        </p:spPr>
      </p:pic>
      <p:pic>
        <p:nvPicPr>
          <p:cNvPr id="4301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362200"/>
            <a:ext cx="1447800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3657600"/>
            <a:ext cx="2133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5257800"/>
            <a:ext cx="22098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5A4D2B-710E-4092-B641-11BC2F6C686C}" type="datetime1">
              <a:rPr lang="en-US" smtClean="0"/>
              <a:pPr>
                <a:defRPr/>
              </a:pPr>
              <a:t>12/1/2010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Brake Pads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1800" smtClean="0"/>
              <a:t>Frictional force is related to clamp force by:</a:t>
            </a:r>
          </a:p>
        </p:txBody>
      </p:sp>
      <p:pic>
        <p:nvPicPr>
          <p:cNvPr id="4403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590800"/>
            <a:ext cx="24384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Content Placeholder 7" descr="how-to-change-brake-pad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03738" y="2286000"/>
            <a:ext cx="4267200" cy="3200400"/>
          </a:xfr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CFD7C4-B6E3-411F-B639-CC8C6935CBD5}" type="datetime1">
              <a:rPr lang="en-US" smtClean="0"/>
              <a:pPr>
                <a:defRPr/>
              </a:pPr>
              <a:t>12/1/2010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Brake rotor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1800" smtClean="0"/>
              <a:t>Torque is related to brake pad frictional force by:</a:t>
            </a:r>
          </a:p>
          <a:p>
            <a:pPr>
              <a:lnSpc>
                <a:spcPct val="90000"/>
              </a:lnSpc>
            </a:pPr>
            <a:endParaRPr lang="en-US" sz="1800" smtClean="0"/>
          </a:p>
          <a:p>
            <a:pPr>
              <a:lnSpc>
                <a:spcPct val="90000"/>
              </a:lnSpc>
            </a:pPr>
            <a:endParaRPr lang="en-US" sz="1800" smtClean="0"/>
          </a:p>
          <a:p>
            <a:pPr>
              <a:lnSpc>
                <a:spcPct val="90000"/>
              </a:lnSpc>
            </a:pPr>
            <a:endParaRPr lang="en-US" sz="1800" smtClean="0"/>
          </a:p>
          <a:p>
            <a:pPr lvl="1">
              <a:lnSpc>
                <a:spcPct val="90000"/>
              </a:lnSpc>
            </a:pPr>
            <a:r>
              <a:rPr lang="en-US" sz="1600" smtClean="0"/>
              <a:t>Reff is effective radius of rotor</a:t>
            </a:r>
            <a:endParaRPr lang="en-US" sz="1800" smtClean="0"/>
          </a:p>
          <a:p>
            <a:pPr>
              <a:lnSpc>
                <a:spcPct val="90000"/>
              </a:lnSpc>
            </a:pPr>
            <a:r>
              <a:rPr lang="en-US" sz="1800" smtClean="0"/>
              <a:t>Torque is constant in entire rotating assembly</a:t>
            </a:r>
          </a:p>
          <a:p>
            <a:pPr>
              <a:lnSpc>
                <a:spcPct val="90000"/>
              </a:lnSpc>
            </a:pPr>
            <a:r>
              <a:rPr lang="en-US" sz="1800" smtClean="0"/>
              <a:t>Force reacted to ground is found by: </a:t>
            </a:r>
          </a:p>
          <a:p>
            <a:pPr>
              <a:lnSpc>
                <a:spcPct val="90000"/>
              </a:lnSpc>
            </a:pPr>
            <a:endParaRPr lang="en-US" sz="1800" smtClean="0"/>
          </a:p>
          <a:p>
            <a:pPr>
              <a:lnSpc>
                <a:spcPct val="90000"/>
              </a:lnSpc>
            </a:pPr>
            <a:endParaRPr lang="en-US" sz="1800" smtClean="0"/>
          </a:p>
          <a:p>
            <a:pPr>
              <a:lnSpc>
                <a:spcPct val="90000"/>
              </a:lnSpc>
            </a:pPr>
            <a:endParaRPr lang="en-US" sz="1800" smtClean="0"/>
          </a:p>
          <a:p>
            <a:pPr>
              <a:lnSpc>
                <a:spcPct val="90000"/>
              </a:lnSpc>
            </a:pPr>
            <a:r>
              <a:rPr lang="en-US" sz="1800" smtClean="0"/>
              <a:t>Vehicle deceleration can be found using Newton’s second law</a:t>
            </a:r>
          </a:p>
        </p:txBody>
      </p:sp>
      <p:pic>
        <p:nvPicPr>
          <p:cNvPr id="4505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43400" y="1828800"/>
            <a:ext cx="4572000" cy="3314700"/>
          </a:xfrm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2286000"/>
            <a:ext cx="22860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4267200"/>
            <a:ext cx="1447800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5715000"/>
            <a:ext cx="1295400" cy="90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8D9150-1AE4-46BB-B51D-9742EC40DBDD}" type="datetime1">
              <a:rPr lang="en-US" smtClean="0"/>
              <a:pPr>
                <a:defRPr/>
              </a:pPr>
              <a:t>12/1/2010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Minimum Required Brake Force</a:t>
            </a:r>
          </a:p>
        </p:txBody>
      </p:sp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z="1700" dirty="0" smtClean="0"/>
              <a:t>According to ASC regulations, car must have deceleration of at least 15.5 ft/s^2</a:t>
            </a:r>
          </a:p>
          <a:p>
            <a:endParaRPr lang="en-US" sz="1700" dirty="0" smtClean="0"/>
          </a:p>
          <a:p>
            <a:r>
              <a:rPr lang="en-US" sz="1700" dirty="0" smtClean="0"/>
              <a:t>Newton’s second law allows us to calculate minimum brake force</a:t>
            </a:r>
          </a:p>
          <a:p>
            <a:endParaRPr lang="en-US" sz="1700" dirty="0" smtClean="0"/>
          </a:p>
          <a:p>
            <a:endParaRPr lang="en-US" sz="1700" dirty="0" smtClean="0"/>
          </a:p>
          <a:p>
            <a:endParaRPr lang="en-US" sz="1700" dirty="0" smtClean="0"/>
          </a:p>
          <a:p>
            <a:r>
              <a:rPr lang="en-US" sz="1700" dirty="0" smtClean="0"/>
              <a:t>Using estimated weight of 520 lb’s</a:t>
            </a:r>
          </a:p>
          <a:p>
            <a:pPr lvl="1"/>
            <a:r>
              <a:rPr lang="en-US" sz="1600" dirty="0" smtClean="0"/>
              <a:t>Minimum brake force is equal to 250 </a:t>
            </a:r>
            <a:r>
              <a:rPr lang="en-US" sz="1600" dirty="0" err="1" smtClean="0"/>
              <a:t>lbf</a:t>
            </a:r>
            <a:endParaRPr lang="en-US" sz="1600" dirty="0" smtClean="0"/>
          </a:p>
        </p:txBody>
      </p:sp>
      <p:pic>
        <p:nvPicPr>
          <p:cNvPr id="83972" name="Picture 4" descr="\mathbf{F} = m\,\frac{\mathrm{d}\mathbf{v}}{\mathrm{d}t} = m\mathbf{a},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3124200"/>
            <a:ext cx="2228850" cy="641350"/>
          </a:xfrm>
          <a:prstGeom prst="rect">
            <a:avLst/>
          </a:prstGeom>
          <a:noFill/>
        </p:spPr>
      </p:pic>
      <p:pic>
        <p:nvPicPr>
          <p:cNvPr id="83973" name="Picture 5" descr="auto_1_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4648200"/>
            <a:ext cx="3810000" cy="2209800"/>
          </a:xfrm>
          <a:prstGeom prst="rect">
            <a:avLst/>
          </a:prstGeom>
          <a:noFill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A11570-BB42-48CA-82B7-34BD302F5892}" type="datetime1">
              <a:rPr lang="en-US" smtClean="0"/>
              <a:pPr>
                <a:defRPr/>
              </a:pPr>
              <a:t>12/1/2010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Technical Risk</a:t>
            </a:r>
          </a:p>
        </p:txBody>
      </p:sp>
      <p:pic>
        <p:nvPicPr>
          <p:cNvPr id="460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828800"/>
            <a:ext cx="7315200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810000"/>
            <a:ext cx="73914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3F70-7217-4E35-994C-E413C8BA96AD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smtClean="0"/>
              <a:t>Steering system</a:t>
            </a:r>
            <a:endParaRPr/>
          </a:p>
        </p:txBody>
      </p:sp>
      <p:sp>
        <p:nvSpPr>
          <p:cNvPr id="47106" name="Text Placeholder 5"/>
          <p:cNvSpPr>
            <a:spLocks noGrp="1"/>
          </p:cNvSpPr>
          <p:nvPr>
            <p:ph type="body" idx="1"/>
          </p:nvPr>
        </p:nvSpPr>
        <p:spPr>
          <a:xfrm>
            <a:off x="530225" y="2705100"/>
            <a:ext cx="7772400" cy="1509713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FC4BC-361F-4F87-90CF-D2A5478DBA35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Body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18677-5C46-45D6-A157-F7E841179868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Steering</a:t>
            </a:r>
          </a:p>
        </p:txBody>
      </p:sp>
      <p:sp>
        <p:nvSpPr>
          <p:cNvPr id="8499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Rack and pinion steering will be salvaged from previous year’s car</a:t>
            </a:r>
          </a:p>
          <a:p>
            <a:r>
              <a:rPr lang="en-US" dirty="0" smtClean="0"/>
              <a:t>New gear box is to be chosen</a:t>
            </a:r>
          </a:p>
          <a:p>
            <a:pPr lvl="1"/>
            <a:r>
              <a:rPr lang="en-US" dirty="0" smtClean="0"/>
              <a:t>Awaiting finalized weight and body dimensions</a:t>
            </a:r>
          </a:p>
        </p:txBody>
      </p:sp>
      <p:pic>
        <p:nvPicPr>
          <p:cNvPr id="84996" name="Picture 15" descr="rack and pinion componen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4162425"/>
            <a:ext cx="500062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DA87C-D65F-4163-ADB8-9D9E8A56F1F0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Risk Assessment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Tie rods are not long enough to reach suspension</a:t>
            </a:r>
          </a:p>
          <a:p>
            <a:r>
              <a:rPr lang="en-US" dirty="0" smtClean="0"/>
              <a:t>Rack will not fit into the car</a:t>
            </a:r>
          </a:p>
          <a:p>
            <a:r>
              <a:rPr lang="en-US" dirty="0" smtClean="0"/>
              <a:t>Not enough space in wheel wells to reach ideal turning angle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E9769-F9EB-47C6-8740-B60CC8742ADD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Generation System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BAF4C-2158-4A52-81F4-CA88AED60B85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Generation</a:t>
            </a:r>
            <a:endParaRPr lang="en-US" dirty="0"/>
          </a:p>
        </p:txBody>
      </p:sp>
      <p:pic>
        <p:nvPicPr>
          <p:cNvPr id="7" name="Content Placeholder 7" descr="Picture 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19619" y="2345754"/>
            <a:ext cx="7504762" cy="3568254"/>
          </a:xfr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8E0E4-A9D2-4DD4-B187-38BE297993FD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Different solar cells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62000" y="2362200"/>
            <a:ext cx="7620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0C4EE-669C-4954-B2D2-A7D77B0EC758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Models</a:t>
            </a:r>
            <a:endParaRPr lang="en-US" dirty="0"/>
          </a:p>
        </p:txBody>
      </p:sp>
      <p:pic>
        <p:nvPicPr>
          <p:cNvPr id="8" name="Content Placeholder 7" descr="csun_cell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3551237"/>
          </a:xfrm>
        </p:spPr>
      </p:pic>
      <p:pic>
        <p:nvPicPr>
          <p:cNvPr id="9" name="Picture 8" descr="csun_par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657600"/>
            <a:ext cx="9144000" cy="28194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C56F-AF7B-43AE-A5B3-60D947D45881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Solar power </a:t>
            </a:r>
            <a:endParaRPr lang="en-US" dirty="0"/>
          </a:p>
        </p:txBody>
      </p:sp>
      <p:pic>
        <p:nvPicPr>
          <p:cNvPr id="6" name="Content Placeholder 5" descr="soar_c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752601"/>
            <a:ext cx="7924800" cy="4572000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A946-C04A-41EE-9975-069FA750C329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Solar Cell</a:t>
            </a:r>
            <a:endParaRPr lang="en-US" dirty="0"/>
          </a:p>
        </p:txBody>
      </p:sp>
      <p:pic>
        <p:nvPicPr>
          <p:cNvPr id="15" name="Content Placeholder 14" descr="solar_cell_parameter_tuning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3505201"/>
            <a:ext cx="8686800" cy="2971800"/>
          </a:xfrm>
        </p:spPr>
      </p:pic>
      <p:pic>
        <p:nvPicPr>
          <p:cNvPr id="13" name="Content Placeholder 12" descr="parameters_for_solar_cell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1752600"/>
            <a:ext cx="9144000" cy="1600200"/>
          </a:xfr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837A-5C9D-4326-91CC-E154669E3456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   Solar cell: Voc (V) versus </a:t>
            </a:r>
            <a:r>
              <a:rPr lang="en-US" dirty="0" err="1" smtClean="0"/>
              <a:t>Isc</a:t>
            </a:r>
            <a:r>
              <a:rPr lang="en-US" dirty="0" smtClean="0"/>
              <a:t> (A)</a:t>
            </a:r>
            <a:endParaRPr lang="en-US" dirty="0"/>
          </a:p>
        </p:txBody>
      </p:sp>
      <p:pic>
        <p:nvPicPr>
          <p:cNvPr id="16" name="Content Placeholder 15" descr="solar_cell_parameter_tuning_graph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905000"/>
            <a:ext cx="4495800" cy="4648200"/>
          </a:xfrm>
        </p:spPr>
      </p:pic>
      <p:pic>
        <p:nvPicPr>
          <p:cNvPr id="17" name="Content Placeholder 16" descr="solar_cell_parameter_tuning_graph_optimized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67200" y="1905000"/>
            <a:ext cx="4876800" cy="4648200"/>
          </a:xfr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99205-9809-4BA5-9BDB-F18545F55867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MPPT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DRIVETEK RACE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AERL 600 B </a:t>
            </a:r>
            <a:endParaRPr lang="en-US" dirty="0"/>
          </a:p>
        </p:txBody>
      </p:sp>
      <p:pic>
        <p:nvPicPr>
          <p:cNvPr id="9" name="Content Placeholder 8" descr="Picture 3.pn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67000"/>
            <a:ext cx="4040188" cy="3657600"/>
          </a:xfrm>
        </p:spPr>
      </p:pic>
      <p:pic>
        <p:nvPicPr>
          <p:cNvPr id="10" name="Content Placeholder 9" descr="Picture 4 (1).pn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67000"/>
            <a:ext cx="4041775" cy="3733800"/>
          </a:xfr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8A4E7-6BA6-43F3-8843-E094D2465B4A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57200" y="687962"/>
          <a:ext cx="8229600" cy="602779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895600"/>
                <a:gridCol w="2590800"/>
                <a:gridCol w="2743200"/>
              </a:tblGrid>
              <a:tr h="496828"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Estimated Weight of Vehicle</a:t>
                      </a:r>
                      <a:endParaRPr 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</a:tr>
              <a:tr h="469942">
                <a:tc>
                  <a:txBody>
                    <a:bodyPr/>
                    <a:lstStyle/>
                    <a:p>
                      <a:r>
                        <a:rPr lang="en-US" dirty="0" smtClean="0"/>
                        <a:t>Driver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176 lbs</a:t>
                      </a:r>
                      <a:endParaRPr lang="en-US" dirty="0"/>
                    </a:p>
                  </a:txBody>
                  <a:tcPr/>
                </a:tc>
              </a:tr>
              <a:tr h="469942">
                <a:tc>
                  <a:txBody>
                    <a:bodyPr/>
                    <a:lstStyle/>
                    <a:p>
                      <a:r>
                        <a:rPr lang="en-US" dirty="0" smtClean="0"/>
                        <a:t>Batteries (30)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106 lbs</a:t>
                      </a:r>
                      <a:endParaRPr lang="en-US" dirty="0"/>
                    </a:p>
                  </a:txBody>
                  <a:tcPr/>
                </a:tc>
              </a:tr>
              <a:tr h="613729">
                <a:tc>
                  <a:txBody>
                    <a:bodyPr/>
                    <a:lstStyle/>
                    <a:p>
                      <a:r>
                        <a:rPr lang="en-US" dirty="0" smtClean="0"/>
                        <a:t>Battery</a:t>
                      </a:r>
                      <a:r>
                        <a:rPr lang="en-US" baseline="0" dirty="0" smtClean="0"/>
                        <a:t> Management 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7 lbs</a:t>
                      </a:r>
                    </a:p>
                  </a:txBody>
                  <a:tcPr/>
                </a:tc>
              </a:tr>
              <a:tr h="469942">
                <a:tc>
                  <a:txBody>
                    <a:bodyPr/>
                    <a:lstStyle/>
                    <a:p>
                      <a:r>
                        <a:rPr lang="en-US" dirty="0" smtClean="0"/>
                        <a:t>Motor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30</a:t>
                      </a:r>
                      <a:r>
                        <a:rPr lang="en-US" baseline="0" dirty="0" smtClean="0"/>
                        <a:t> lbs</a:t>
                      </a:r>
                      <a:endParaRPr lang="en-US" dirty="0" smtClean="0"/>
                    </a:p>
                  </a:txBody>
                  <a:tcPr/>
                </a:tc>
              </a:tr>
              <a:tr h="469942">
                <a:tc>
                  <a:txBody>
                    <a:bodyPr/>
                    <a:lstStyle/>
                    <a:p>
                      <a:r>
                        <a:rPr lang="en-US" dirty="0" smtClean="0"/>
                        <a:t>Motor</a:t>
                      </a:r>
                      <a:r>
                        <a:rPr lang="en-US" baseline="0" dirty="0" smtClean="0"/>
                        <a:t> Controller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23 lbs</a:t>
                      </a:r>
                      <a:endParaRPr lang="en-US" dirty="0"/>
                    </a:p>
                  </a:txBody>
                  <a:tcPr/>
                </a:tc>
              </a:tr>
              <a:tr h="6137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Solar Array</a:t>
                      </a:r>
                      <a:r>
                        <a:rPr lang="en-US" baseline="0" dirty="0" smtClean="0"/>
                        <a:t> and Components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26 lbs</a:t>
                      </a:r>
                    </a:p>
                  </a:txBody>
                  <a:tcPr/>
                </a:tc>
              </a:tr>
              <a:tr h="469942">
                <a:tc>
                  <a:txBody>
                    <a:bodyPr/>
                    <a:lstStyle/>
                    <a:p>
                      <a:r>
                        <a:rPr lang="en-US" dirty="0" smtClean="0"/>
                        <a:t>Suspension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20 lbs</a:t>
                      </a:r>
                      <a:endParaRPr lang="en-US" dirty="0"/>
                    </a:p>
                  </a:txBody>
                  <a:tcPr/>
                </a:tc>
              </a:tr>
              <a:tr h="469942">
                <a:tc>
                  <a:txBody>
                    <a:bodyPr/>
                    <a:lstStyle/>
                    <a:p>
                      <a:r>
                        <a:rPr lang="en-US" dirty="0" smtClean="0"/>
                        <a:t>Wheels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7 lbs</a:t>
                      </a:r>
                      <a:endParaRPr lang="en-US" dirty="0"/>
                    </a:p>
                  </a:txBody>
                  <a:tcPr/>
                </a:tc>
              </a:tr>
              <a:tr h="469942">
                <a:tc>
                  <a:txBody>
                    <a:bodyPr/>
                    <a:lstStyle/>
                    <a:p>
                      <a:r>
                        <a:rPr lang="en-US" dirty="0" smtClean="0"/>
                        <a:t>Steering Components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24 lbs</a:t>
                      </a:r>
                      <a:endParaRPr lang="en-US" dirty="0"/>
                    </a:p>
                  </a:txBody>
                  <a:tcPr/>
                </a:tc>
              </a:tr>
              <a:tr h="469942">
                <a:tc>
                  <a:txBody>
                    <a:bodyPr/>
                    <a:lstStyle/>
                    <a:p>
                      <a:r>
                        <a:rPr lang="en-US" dirty="0" smtClean="0"/>
                        <a:t>Carbon Fiber Body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97</a:t>
                      </a:r>
                      <a:r>
                        <a:rPr lang="en-US" baseline="0" dirty="0" smtClean="0"/>
                        <a:t> lbs</a:t>
                      </a:r>
                      <a:endParaRPr lang="en-US" dirty="0"/>
                    </a:p>
                  </a:txBody>
                  <a:tcPr/>
                </a:tc>
              </a:tr>
              <a:tr h="46994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r>
                        <a:rPr lang="en-US" baseline="0" dirty="0" smtClean="0"/>
                        <a:t> Weight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517 lbs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9C9C-E23F-45E3-9625-3EDF10761E70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MPPT</a:t>
            </a:r>
            <a:endParaRPr lang="en-US" dirty="0"/>
          </a:p>
        </p:txBody>
      </p:sp>
      <p:pic>
        <p:nvPicPr>
          <p:cNvPr id="15" name="Content Placeholder 14" descr="mppt2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876800"/>
            <a:ext cx="4343400" cy="1981200"/>
          </a:xfrm>
        </p:spPr>
      </p:pic>
      <p:pic>
        <p:nvPicPr>
          <p:cNvPr id="17" name="Content Placeholder 16" descr="Picture 2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1676400"/>
            <a:ext cx="9144000" cy="3429000"/>
          </a:xfrm>
        </p:spPr>
      </p:pic>
      <p:pic>
        <p:nvPicPr>
          <p:cNvPr id="18" name="Picture 17" descr="Picture 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00" y="4953000"/>
            <a:ext cx="4800600" cy="1905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98F97-2DDA-47C8-9AFC-67FA785BFAB2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array</a:t>
            </a:r>
            <a:endParaRPr lang="en-US" dirty="0"/>
          </a:p>
        </p:txBody>
      </p:sp>
      <p:pic>
        <p:nvPicPr>
          <p:cNvPr id="8" name="Content Placeholder 7" descr="soar_array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4876799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12099-9117-45EC-B792-97E73C639B6A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Risks - Solar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304800" y="4191000"/>
          <a:ext cx="4800600" cy="1974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300"/>
                <a:gridCol w="2400300"/>
              </a:tblGrid>
              <a:tr h="603090">
                <a:tc>
                  <a:txBody>
                    <a:bodyPr/>
                    <a:lstStyle/>
                    <a:p>
                      <a:r>
                        <a:rPr lang="en-US" dirty="0" smtClean="0"/>
                        <a:t> Risk</a:t>
                      </a:r>
                      <a:endParaRPr lang="en-US" dirty="0"/>
                    </a:p>
                  </a:txBody>
                  <a:tcPr marL="107696" marR="107696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Short-circuited cells</a:t>
                      </a:r>
                      <a:endParaRPr lang="en-US" dirty="0"/>
                    </a:p>
                  </a:txBody>
                  <a:tcPr marL="107696" marR="107696"/>
                </a:tc>
              </a:tr>
              <a:tr h="34941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Probability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marL="107696" marR="107696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Moderate</a:t>
                      </a:r>
                      <a:endParaRPr lang="en-US" dirty="0"/>
                    </a:p>
                  </a:txBody>
                  <a:tcPr marL="107696" marR="107696"/>
                </a:tc>
              </a:tr>
              <a:tr h="34941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Consequences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marL="107696" marR="107696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Moderate</a:t>
                      </a:r>
                      <a:endParaRPr lang="en-US" dirty="0"/>
                    </a:p>
                  </a:txBody>
                  <a:tcPr marL="107696" marR="107696"/>
                </a:tc>
              </a:tr>
              <a:tr h="60309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Strategy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marL="107696" marR="107696"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ensure proper cell interconnections</a:t>
                      </a:r>
                      <a:endParaRPr lang="en-US" dirty="0"/>
                    </a:p>
                  </a:txBody>
                  <a:tcPr marL="107696" marR="107696"/>
                </a:tc>
              </a:tr>
            </a:tbl>
          </a:graphicData>
        </a:graphic>
      </p:graphicFrame>
      <p:graphicFrame>
        <p:nvGraphicFramePr>
          <p:cNvPr id="11" name="Content Placeholder 10"/>
          <p:cNvGraphicFramePr>
            <a:graphicFrameLocks noGrp="1"/>
          </p:cNvGraphicFramePr>
          <p:nvPr>
            <p:ph sz="quarter" idx="4294967295"/>
          </p:nvPr>
        </p:nvGraphicFramePr>
        <p:xfrm>
          <a:off x="304800" y="1981200"/>
          <a:ext cx="8534400" cy="2134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/>
                <a:gridCol w="4267200"/>
              </a:tblGrid>
              <a:tr h="504190">
                <a:tc>
                  <a:txBody>
                    <a:bodyPr/>
                    <a:lstStyle/>
                    <a:p>
                      <a:r>
                        <a:rPr lang="en-US" dirty="0" smtClean="0"/>
                        <a:t>Risk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Module glass</a:t>
                      </a:r>
                      <a:r>
                        <a:rPr lang="en-US" baseline="0" dirty="0" smtClean="0"/>
                        <a:t> breakage</a:t>
                      </a:r>
                      <a:endParaRPr lang="en-US" dirty="0"/>
                    </a:p>
                  </a:txBody>
                  <a:tcPr/>
                </a:tc>
              </a:tr>
              <a:tr h="48641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Probability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Moderate</a:t>
                      </a:r>
                      <a:endParaRPr lang="en-US" dirty="0"/>
                    </a:p>
                  </a:txBody>
                  <a:tcPr/>
                </a:tc>
              </a:tr>
              <a:tr h="50419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Consequences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Severe</a:t>
                      </a:r>
                      <a:endParaRPr lang="en-US" dirty="0"/>
                    </a:p>
                  </a:txBody>
                  <a:tcPr/>
                </a:tc>
              </a:tr>
              <a:tr h="50419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Strategy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Due to thermal</a:t>
                      </a:r>
                      <a:r>
                        <a:rPr lang="en-US" baseline="0" dirty="0" smtClean="0"/>
                        <a:t> stress, handling, wind, hail, or  vandalism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4267200"/>
            <a:ext cx="3886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41838-60AC-41EF-8131-28FB62710E9F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Risks - Solar</a:t>
            </a:r>
            <a:endParaRPr lang="en-US" dirty="0"/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Risk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Open-circuited cells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Probability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Moderate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Consequences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Moderate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Strategy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baseline="0" dirty="0" smtClean="0"/>
                        <a:t>Use double-interconnects to protect against fatigue failure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962400"/>
            <a:ext cx="4038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88620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643A6-1F6E-4750-9A33-87763BFA6074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Regenerative Braking</a:t>
            </a:r>
            <a:endParaRPr lang="en-US" dirty="0"/>
          </a:p>
        </p:txBody>
      </p:sp>
      <p:pic>
        <p:nvPicPr>
          <p:cNvPr id="18" name="Content Placeholder 17" descr="Picture 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43200" y="2133600"/>
            <a:ext cx="6400800" cy="2082540"/>
          </a:xfrm>
        </p:spPr>
      </p:pic>
      <p:graphicFrame>
        <p:nvGraphicFramePr>
          <p:cNvPr id="17" name="Content Placeholder 16"/>
          <p:cNvGraphicFramePr>
            <a:graphicFrameLocks noGrp="1"/>
          </p:cNvGraphicFramePr>
          <p:nvPr>
            <p:ph sz="quarter" idx="4294967295"/>
          </p:nvPr>
        </p:nvGraphicFramePr>
        <p:xfrm>
          <a:off x="0" y="4419600"/>
          <a:ext cx="8534400" cy="2040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800"/>
                <a:gridCol w="2844800"/>
                <a:gridCol w="2844800"/>
              </a:tblGrid>
              <a:tr h="5439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Constantia" pitchFamily="18" charset="0"/>
                          <a:ea typeface="Times New Roman"/>
                          <a:cs typeface="Times New Roman"/>
                        </a:rPr>
                        <a:t> “Handle-type”</a:t>
                      </a:r>
                      <a:endParaRPr lang="en-US" sz="1800" dirty="0"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latin typeface="Constantia" pitchFamily="18" charset="0"/>
                          <a:ea typeface="Times New Roman"/>
                          <a:cs typeface="Times New Roman"/>
                        </a:rPr>
                        <a:t>Micro-controller based</a:t>
                      </a:r>
                      <a:endParaRPr lang="en-US" sz="1800" dirty="0"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latin typeface="Constantia" pitchFamily="18" charset="0"/>
                          <a:ea typeface="Times New Roman"/>
                          <a:cs typeface="Times New Roman"/>
                        </a:rPr>
                        <a:t>Brake controller</a:t>
                      </a:r>
                      <a:endParaRPr lang="en-US" sz="1800">
                        <a:latin typeface="Constant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142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onstantia" pitchFamily="18" charset="0"/>
                          <a:ea typeface="Times New Roman"/>
                          <a:cs typeface="Times New Roman"/>
                        </a:rPr>
                        <a:t>Easy to implement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onstantia" pitchFamily="18" charset="0"/>
                          <a:ea typeface="Times New Roman"/>
                          <a:cs typeface="Times New Roman"/>
                        </a:rPr>
                        <a:t>Programming required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onstantia" pitchFamily="18" charset="0"/>
                          <a:ea typeface="Times New Roman"/>
                          <a:cs typeface="Times New Roman"/>
                        </a:rPr>
                        <a:t>Intense</a:t>
                      </a:r>
                      <a:r>
                        <a:rPr lang="en-US" sz="1800" baseline="0" dirty="0" smtClean="0">
                          <a:latin typeface="Constantia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dirty="0" smtClean="0">
                          <a:latin typeface="Constantia" pitchFamily="18" charset="0"/>
                          <a:ea typeface="Times New Roman"/>
                          <a:cs typeface="Times New Roman"/>
                        </a:rPr>
                        <a:t>programming </a:t>
                      </a:r>
                      <a:r>
                        <a:rPr lang="en-US" sz="1800" dirty="0">
                          <a:latin typeface="Constantia" pitchFamily="18" charset="0"/>
                          <a:ea typeface="Times New Roman"/>
                          <a:cs typeface="Times New Roman"/>
                        </a:rPr>
                        <a:t>required</a:t>
                      </a:r>
                    </a:p>
                  </a:txBody>
                  <a:tcPr marL="68580" marR="68580" marT="0" marB="0"/>
                </a:tc>
              </a:tr>
              <a:tr h="86578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Constantia" pitchFamily="18" charset="0"/>
                          <a:ea typeface="Times New Roman"/>
                          <a:cs typeface="Times New Roman"/>
                        </a:rPr>
                        <a:t>Independent to frictional brake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onstantia" pitchFamily="18" charset="0"/>
                          <a:ea typeface="Times New Roman"/>
                          <a:cs typeface="Times New Roman"/>
                        </a:rPr>
                        <a:t>Regenerative brake applied for “soft” braking only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onstantia" pitchFamily="18" charset="0"/>
                          <a:ea typeface="Times New Roman"/>
                          <a:cs typeface="Times New Roman"/>
                        </a:rPr>
                        <a:t>Coupled mechanical and regenerative brake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0"/>
            <a:ext cx="2743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7E6A8-8402-41E6-B98E-853010B0EE32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System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D8998-C2D2-4750-94F0-B185EAA17E9A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Master </a:t>
            </a:r>
            <a:r>
              <a:rPr lang="en-US" dirty="0"/>
              <a:t>C</a:t>
            </a:r>
            <a:r>
              <a:rPr lang="en-US" dirty="0" smtClean="0"/>
              <a:t>ontrol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Board has been purchased </a:t>
            </a:r>
          </a:p>
          <a:p>
            <a:r>
              <a:rPr lang="en-US" dirty="0" smtClean="0"/>
              <a:t>Code to control LCD display is complete</a:t>
            </a:r>
          </a:p>
          <a:p>
            <a:r>
              <a:rPr lang="en-US" dirty="0" smtClean="0"/>
              <a:t>Code to transmit data to motor controller in progress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411" y="1600200"/>
            <a:ext cx="2730177" cy="4525963"/>
          </a:xfr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0FA30-83E0-42AB-8927-DC30F4B09269}" type="datetime1">
              <a:rPr lang="en-US" smtClean="0"/>
              <a:pPr/>
              <a:t>12/1/2010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0646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Motor Controller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240 </a:t>
            </a:r>
            <a:r>
              <a:rPr lang="en-US" dirty="0"/>
              <a:t>b</a:t>
            </a:r>
            <a:r>
              <a:rPr lang="en-US" dirty="0" smtClean="0"/>
              <a:t>ytes of configuration and status data</a:t>
            </a:r>
          </a:p>
          <a:p>
            <a:r>
              <a:rPr lang="en-US" dirty="0" smtClean="0"/>
              <a:t>9600 baud serial communication</a:t>
            </a:r>
          </a:p>
          <a:p>
            <a:r>
              <a:rPr lang="en-US" dirty="0" smtClean="0"/>
              <a:t>Status and drive state info will be gathered periodically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Auto fault detection</a:t>
            </a:r>
          </a:p>
          <a:p>
            <a:r>
              <a:rPr lang="en-US" dirty="0" smtClean="0"/>
              <a:t>Voltage and current protection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5457D-E252-46BD-A22A-94E019EAB14F}" type="datetime1">
              <a:rPr lang="en-US" smtClean="0"/>
              <a:pPr/>
              <a:t>12/1/2010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5619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Speedometer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Currently the speedometer is not functioning correctly</a:t>
            </a:r>
          </a:p>
          <a:p>
            <a:r>
              <a:rPr lang="en-US" dirty="0" smtClean="0"/>
              <a:t>Problem with signal sent from the motor controller</a:t>
            </a:r>
          </a:p>
          <a:p>
            <a:r>
              <a:rPr lang="en-US" dirty="0" smtClean="0"/>
              <a:t>Proposed solution is to periodically gather speed information from the motor controller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21F04-9BED-4515-9EE0-1CEB9BDC234D}" type="datetime1">
              <a:rPr lang="en-US" smtClean="0"/>
              <a:pPr/>
              <a:t>12/1/2010</a:t>
            </a:fld>
            <a:endParaRPr lang="en-US" dirty="0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6919" y="1905000"/>
            <a:ext cx="4343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726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SW-190 Series </a:t>
            </a:r>
          </a:p>
          <a:p>
            <a:r>
              <a:rPr lang="en-US" dirty="0" smtClean="0"/>
              <a:t>High voltage, DC rated</a:t>
            </a:r>
          </a:p>
          <a:p>
            <a:r>
              <a:rPr lang="en-US" dirty="0" smtClean="0"/>
              <a:t>Normally open contacts</a:t>
            </a:r>
          </a:p>
          <a:p>
            <a:r>
              <a:rPr lang="en-US" dirty="0" smtClean="0"/>
              <a:t>12V coils</a:t>
            </a:r>
          </a:p>
          <a:p>
            <a:r>
              <a:rPr lang="en-US" dirty="0" smtClean="0"/>
              <a:t>120V, 200A </a:t>
            </a:r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46487"/>
            <a:ext cx="4038600" cy="3633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B5D6-DAB5-4B97-B7C8-DCF54F6AE83E}" type="datetime1">
              <a:rPr lang="en-US" smtClean="0"/>
              <a:pPr/>
              <a:t>12/1/2010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8376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Body Design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43400" cy="3200399"/>
          </a:xfrm>
        </p:spPr>
        <p:txBody>
          <a:bodyPr>
            <a:normAutofit/>
          </a:bodyPr>
          <a:lstStyle/>
          <a:p>
            <a:r>
              <a:rPr lang="en-US" dirty="0" smtClean="0"/>
              <a:t>Shape</a:t>
            </a:r>
          </a:p>
          <a:p>
            <a:pPr lvl="1"/>
            <a:r>
              <a:rPr lang="en-US" dirty="0" smtClean="0"/>
              <a:t>Overall shape will remain the same</a:t>
            </a:r>
          </a:p>
          <a:p>
            <a:r>
              <a:rPr lang="en-US" dirty="0" smtClean="0"/>
              <a:t>Ride Height</a:t>
            </a:r>
          </a:p>
          <a:p>
            <a:pPr lvl="1"/>
            <a:r>
              <a:rPr lang="en-US" dirty="0" smtClean="0"/>
              <a:t>8 inches from body pan</a:t>
            </a:r>
            <a:endParaRPr lang="en-US" dirty="0"/>
          </a:p>
        </p:txBody>
      </p:sp>
      <p:pic>
        <p:nvPicPr>
          <p:cNvPr id="7" name="Content Placeholder 6" descr="body1111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1321" t="23879" r="9434" b="22403"/>
          <a:stretch>
            <a:fillRect/>
          </a:stretch>
        </p:blipFill>
        <p:spPr>
          <a:xfrm>
            <a:off x="4191000" y="4114800"/>
            <a:ext cx="4724400" cy="2474686"/>
          </a:xfrm>
        </p:spPr>
      </p:pic>
      <p:sp>
        <p:nvSpPr>
          <p:cNvPr id="2050" name="AutoShape 2" descr="https://dl-web.dropbox.com/get/Senior%20Design/body11111.jpg?w=ef146f70"/>
          <p:cNvSpPr>
            <a:spLocks noChangeAspect="1" noChangeArrowheads="1"/>
          </p:cNvSpPr>
          <p:nvPr/>
        </p:nvSpPr>
        <p:spPr bwMode="auto">
          <a:xfrm>
            <a:off x="0" y="0"/>
            <a:ext cx="5495925" cy="42481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0584-CCE1-4DDE-82A5-DB4D0F7D1ABF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Control Design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60000" contrast="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305799" cy="5029200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7CE01-18B8-47C9-A18D-4081808CF1DC}" type="datetime1">
              <a:rPr lang="en-US" smtClean="0"/>
              <a:pPr/>
              <a:t>12/1/2010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3505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Control Design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60000" contrast="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8458200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522FB-0B86-4901-86BD-D003E5529A5D}" type="datetime1">
              <a:rPr lang="en-US" smtClean="0"/>
              <a:pPr/>
              <a:t>12/1/2010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1755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Relays are needed to power lights</a:t>
            </a:r>
          </a:p>
          <a:p>
            <a:endParaRPr lang="en-US" dirty="0" smtClean="0"/>
          </a:p>
          <a:p>
            <a:r>
              <a:rPr lang="en-US" dirty="0" smtClean="0"/>
              <a:t>MCU will control the relays</a:t>
            </a:r>
          </a:p>
          <a:p>
            <a:endParaRPr lang="en-US" dirty="0" smtClean="0"/>
          </a:p>
          <a:p>
            <a:r>
              <a:rPr lang="en-US" dirty="0" smtClean="0"/>
              <a:t>LED lights will be used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1" y="1600200"/>
            <a:ext cx="2895600" cy="4525963"/>
          </a:xfr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901D7-C0E1-4269-AAE6-2B5FD626A6A2}" type="datetime1">
              <a:rPr lang="en-US" smtClean="0"/>
              <a:pPr/>
              <a:t>12/1/2010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870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System Risks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693563651"/>
              </p:ext>
            </p:extLst>
          </p:nvPr>
        </p:nvGraphicFramePr>
        <p:xfrm>
          <a:off x="381000" y="1600200"/>
          <a:ext cx="8382000" cy="23622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91000"/>
                <a:gridCol w="4191000"/>
              </a:tblGrid>
              <a:tr h="2706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600"/>
                        </a:spcAft>
                      </a:pPr>
                      <a:r>
                        <a:rPr lang="en-US" sz="1100" dirty="0">
                          <a:effectLst/>
                        </a:rPr>
                        <a:t>Risk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600"/>
                        </a:spcAft>
                      </a:pPr>
                      <a:r>
                        <a:rPr lang="en-US" sz="1100">
                          <a:effectLst/>
                        </a:rPr>
                        <a:t>MCU code does not function properly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06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600"/>
                        </a:spcAft>
                      </a:pPr>
                      <a:r>
                        <a:rPr lang="en-US" sz="1100">
                          <a:effectLst/>
                        </a:rPr>
                        <a:t>Probability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600"/>
                        </a:spcAft>
                      </a:pPr>
                      <a:r>
                        <a:rPr lang="en-US" sz="1100">
                          <a:effectLst/>
                        </a:rPr>
                        <a:t>High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06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600"/>
                        </a:spcAft>
                      </a:pPr>
                      <a:r>
                        <a:rPr lang="en-US" sz="1100">
                          <a:effectLst/>
                        </a:rPr>
                        <a:t>Consequences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600"/>
                        </a:spcAft>
                      </a:pPr>
                      <a:r>
                        <a:rPr lang="en-US" sz="1100">
                          <a:effectLst/>
                        </a:rPr>
                        <a:t>Moderate to Severe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5501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600"/>
                        </a:spcAft>
                      </a:pPr>
                      <a:r>
                        <a:rPr lang="en-US" sz="1100" dirty="0">
                          <a:effectLst/>
                        </a:rPr>
                        <a:t>Strategy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dirty="0">
                          <a:effectLst/>
                        </a:rPr>
                        <a:t>Simulate code first to verify functionality</a:t>
                      </a:r>
                    </a:p>
                    <a:p>
                      <a:pPr marL="342900" marR="0" lvl="0" indent="-34290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Font typeface="Symbol"/>
                        <a:buChar char=""/>
                      </a:pPr>
                      <a:r>
                        <a:rPr lang="en-US" sz="1100" dirty="0">
                          <a:effectLst/>
                        </a:rPr>
                        <a:t>Use test circuits to verify functionality before attaching to critical </a:t>
                      </a:r>
                      <a:r>
                        <a:rPr lang="en-US" sz="1100" dirty="0" smtClean="0">
                          <a:effectLst/>
                        </a:rPr>
                        <a:t>systems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60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9176836"/>
              </p:ext>
            </p:extLst>
          </p:nvPr>
        </p:nvGraphicFramePr>
        <p:xfrm>
          <a:off x="381000" y="4648200"/>
          <a:ext cx="8229600" cy="14927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600"/>
                        </a:spcAft>
                      </a:pPr>
                      <a:r>
                        <a:rPr lang="en-US" sz="1100" dirty="0">
                          <a:effectLst/>
                        </a:rPr>
                        <a:t>Risk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600"/>
                        </a:spcAft>
                      </a:pPr>
                      <a:r>
                        <a:rPr lang="en-US" sz="1100">
                          <a:effectLst/>
                        </a:rPr>
                        <a:t>Dashboard area too small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600"/>
                        </a:spcAft>
                      </a:pPr>
                      <a:r>
                        <a:rPr lang="en-US" sz="1100">
                          <a:effectLst/>
                        </a:rPr>
                        <a:t>Probability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600"/>
                        </a:spcAft>
                      </a:pPr>
                      <a:r>
                        <a:rPr lang="en-US" sz="1100">
                          <a:effectLst/>
                        </a:rPr>
                        <a:t>Low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288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600"/>
                        </a:spcAft>
                      </a:pPr>
                      <a:r>
                        <a:rPr lang="en-US" sz="1100">
                          <a:effectLst/>
                        </a:rPr>
                        <a:t>Consequences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600"/>
                        </a:spcAft>
                      </a:pPr>
                      <a:r>
                        <a:rPr lang="en-US" sz="1100">
                          <a:effectLst/>
                        </a:rPr>
                        <a:t>Moderate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600"/>
                        </a:spcAft>
                      </a:pPr>
                      <a:r>
                        <a:rPr lang="en-US" sz="1100">
                          <a:effectLst/>
                        </a:rPr>
                        <a:t>Strategy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 dirty="0">
                          <a:effectLst/>
                        </a:rPr>
                        <a:t>Depending on the component, it can be relocated to another part of </a:t>
                      </a:r>
                      <a:r>
                        <a:rPr lang="en-US" sz="1100" dirty="0" smtClean="0">
                          <a:effectLst/>
                        </a:rPr>
                        <a:t>the</a:t>
                      </a:r>
                      <a:r>
                        <a:rPr lang="en-US" sz="1100" baseline="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car </a:t>
                      </a:r>
                      <a:r>
                        <a:rPr lang="en-US" sz="1100" dirty="0">
                          <a:effectLst/>
                        </a:rPr>
                        <a:t>in view/reach of the driver</a:t>
                      </a:r>
                    </a:p>
                    <a:p>
                      <a:pPr marL="22860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6464B-B65F-4C42-A276-842BAEE50FE3}" type="datetime1">
              <a:rPr lang="en-US" smtClean="0"/>
              <a:pPr/>
              <a:t>12/1/2010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5926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System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8B187-44B6-4345-AA11-1CD0D74B4564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9DAD-0096-482F-8574-50CBE2407958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Battery 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battery box must be designed</a:t>
            </a:r>
          </a:p>
          <a:p>
            <a:pPr lvl="1"/>
            <a:r>
              <a:rPr lang="en-US" dirty="0" smtClean="0"/>
              <a:t>Contain 30 batteries</a:t>
            </a:r>
          </a:p>
          <a:p>
            <a:pPr lvl="1"/>
            <a:r>
              <a:rPr lang="en-US" dirty="0" smtClean="0"/>
              <a:t>Easy to remove</a:t>
            </a:r>
          </a:p>
          <a:p>
            <a:pPr lvl="1"/>
            <a:r>
              <a:rPr lang="en-US" dirty="0" smtClean="0"/>
              <a:t>Quick disconnects</a:t>
            </a:r>
          </a:p>
          <a:p>
            <a:r>
              <a:rPr lang="en-US" dirty="0" smtClean="0"/>
              <a:t>Exploring different design options</a:t>
            </a:r>
          </a:p>
          <a:p>
            <a:pPr lvl="1"/>
            <a:r>
              <a:rPr lang="en-US" dirty="0" smtClean="0"/>
              <a:t>Front of car</a:t>
            </a:r>
          </a:p>
          <a:p>
            <a:pPr lvl="1"/>
            <a:r>
              <a:rPr lang="en-US" dirty="0" smtClean="0"/>
              <a:t>Rear of car</a:t>
            </a:r>
          </a:p>
        </p:txBody>
      </p:sp>
      <p:graphicFrame>
        <p:nvGraphicFramePr>
          <p:cNvPr id="5" name="Content Placeholder 6"/>
          <p:cNvGraphicFramePr>
            <a:graphicFrameLocks noGrp="1"/>
          </p:cNvGraphicFramePr>
          <p:nvPr>
            <p:ph sz="half" idx="2"/>
          </p:nvPr>
        </p:nvGraphicFramePr>
        <p:xfrm>
          <a:off x="4648200" y="1920875"/>
          <a:ext cx="4038600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300"/>
                <a:gridCol w="2019300"/>
              </a:tblGrid>
              <a:tr h="579120">
                <a:tc>
                  <a:txBody>
                    <a:bodyPr/>
                    <a:lstStyle/>
                    <a:p>
                      <a:r>
                        <a:rPr lang="en-US" dirty="0" smtClean="0"/>
                        <a:t>Dimension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Size</a:t>
                      </a:r>
                      <a:endParaRPr lang="en-US" dirty="0"/>
                    </a:p>
                  </a:txBody>
                  <a:tcPr marL="72243" marR="72243"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dirty="0" smtClean="0"/>
                        <a:t>Length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¼"</a:t>
                      </a:r>
                    </a:p>
                  </a:txBody>
                  <a:tcPr marL="72243" marR="72243"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dirty="0" smtClean="0"/>
                        <a:t>Width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¾"</a:t>
                      </a:r>
                      <a:endParaRPr lang="en-US" dirty="0"/>
                    </a:p>
                  </a:txBody>
                  <a:tcPr marL="72243" marR="72243"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dirty="0" smtClean="0"/>
                        <a:t>Height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r>
                        <a:rPr lang="en-US" baseline="0" dirty="0" smtClean="0"/>
                        <a:t> ½</a:t>
                      </a:r>
                      <a:r>
                        <a:rPr lang="en-US" dirty="0" smtClean="0"/>
                        <a:t>"</a:t>
                      </a:r>
                      <a:endParaRPr lang="en-US" dirty="0"/>
                    </a:p>
                  </a:txBody>
                  <a:tcPr marL="72243" marR="72243"/>
                </a:tc>
              </a:tr>
            </a:tbl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D7831-C6E2-464D-9AAD-9015A4BFB25C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Battery Box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Low weight</a:t>
            </a:r>
          </a:p>
          <a:p>
            <a:r>
              <a:rPr lang="en-US" dirty="0" smtClean="0"/>
              <a:t>Durable</a:t>
            </a:r>
          </a:p>
          <a:p>
            <a:r>
              <a:rPr lang="en-US" dirty="0" smtClean="0"/>
              <a:t>Weather resistant</a:t>
            </a:r>
          </a:p>
          <a:p>
            <a:r>
              <a:rPr lang="en-US" dirty="0" smtClean="0"/>
              <a:t>Insulated</a:t>
            </a:r>
          </a:p>
          <a:p>
            <a:r>
              <a:rPr lang="en-US" dirty="0" smtClean="0"/>
              <a:t>Low cost</a:t>
            </a:r>
          </a:p>
        </p:txBody>
      </p:sp>
      <p:pic>
        <p:nvPicPr>
          <p:cNvPr id="1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b="9091"/>
          <a:stretch>
            <a:fillRect/>
          </a:stretch>
        </p:blipFill>
        <p:spPr bwMode="auto">
          <a:xfrm>
            <a:off x="3429001" y="1676400"/>
            <a:ext cx="553123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06460-4550-46CF-BDC7-29A120EBF06A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Battery Risks</a:t>
            </a:r>
            <a:endParaRPr lang="en-US" dirty="0"/>
          </a:p>
        </p:txBody>
      </p:sp>
      <p:graphicFrame>
        <p:nvGraphicFramePr>
          <p:cNvPr id="5" name="Content Placeholder 6"/>
          <p:cNvGraphicFramePr>
            <a:graphicFrameLocks noGrp="1"/>
          </p:cNvGraphicFramePr>
          <p:nvPr>
            <p:ph sz="half" idx="1"/>
          </p:nvPr>
        </p:nvGraphicFramePr>
        <p:xfrm>
          <a:off x="457200" y="1920875"/>
          <a:ext cx="4038600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300"/>
                <a:gridCol w="2019300"/>
              </a:tblGrid>
              <a:tr h="579120">
                <a:tc>
                  <a:txBody>
                    <a:bodyPr/>
                    <a:lstStyle/>
                    <a:p>
                      <a:r>
                        <a:rPr lang="en-US" dirty="0" smtClean="0"/>
                        <a:t>Protection Type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Restraining Value</a:t>
                      </a:r>
                      <a:endParaRPr lang="en-US" dirty="0"/>
                    </a:p>
                  </a:txBody>
                  <a:tcPr marL="72243" marR="72243"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dirty="0" smtClean="0"/>
                        <a:t>Over Voltage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4.25 V</a:t>
                      </a:r>
                    </a:p>
                  </a:txBody>
                  <a:tcPr marL="72243" marR="72243"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dirty="0" smtClean="0"/>
                        <a:t>Under Voltage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 V</a:t>
                      </a:r>
                      <a:endParaRPr lang="en-US" dirty="0"/>
                    </a:p>
                  </a:txBody>
                  <a:tcPr marL="72243" marR="72243"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dirty="0" smtClean="0"/>
                        <a:t>Over Current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120</a:t>
                      </a:r>
                      <a:r>
                        <a:rPr lang="en-US" baseline="0" dirty="0" smtClean="0"/>
                        <a:t> A</a:t>
                      </a:r>
                      <a:endParaRPr lang="en-US" dirty="0"/>
                    </a:p>
                  </a:txBody>
                  <a:tcPr marL="72243" marR="72243"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dirty="0" smtClean="0"/>
                        <a:t>Over Temperature</a:t>
                      </a:r>
                      <a:endParaRPr lang="en-US" dirty="0"/>
                    </a:p>
                  </a:txBody>
                  <a:tcPr marL="72243" marR="7224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75 °C</a:t>
                      </a:r>
                      <a:endParaRPr lang="en-US" dirty="0"/>
                    </a:p>
                  </a:txBody>
                  <a:tcPr marL="72243" marR="72243"/>
                </a:tc>
              </a:tr>
            </a:tbl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Operating in unsafe conditions</a:t>
            </a:r>
          </a:p>
          <a:p>
            <a:r>
              <a:rPr lang="en-US" dirty="0" smtClean="0"/>
              <a:t>Incorrect wire gauges</a:t>
            </a:r>
          </a:p>
          <a:p>
            <a:r>
              <a:rPr lang="en-US" dirty="0" smtClean="0"/>
              <a:t>Lack of proper insulation</a:t>
            </a:r>
          </a:p>
          <a:p>
            <a:r>
              <a:rPr lang="en-US" dirty="0" smtClean="0"/>
              <a:t>Any incidental contact with driver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0D231-B940-443C-ADFF-FA013A1940E3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 Gauges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981200"/>
            <a:ext cx="7696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AC8E1-81D3-413A-93E3-EC26BA416696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Previous Proposed</a:t>
            </a:r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1000" cy="1523999"/>
          </a:xfrm>
        </p:spPr>
        <p:txBody>
          <a:bodyPr>
            <a:normAutofit/>
          </a:bodyPr>
          <a:lstStyle/>
          <a:p>
            <a:r>
              <a:rPr lang="en-US" dirty="0" smtClean="0"/>
              <a:t>Modification</a:t>
            </a:r>
          </a:p>
          <a:p>
            <a:pPr lvl="1"/>
            <a:r>
              <a:rPr lang="en-US" dirty="0" smtClean="0"/>
              <a:t>Suspension</a:t>
            </a:r>
          </a:p>
          <a:p>
            <a:pPr lvl="1"/>
            <a:r>
              <a:rPr lang="en-US" dirty="0" smtClean="0"/>
              <a:t>Battery Placement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875" t="21000" r="23125" b="15000"/>
          <a:stretch>
            <a:fillRect/>
          </a:stretch>
        </p:blipFill>
        <p:spPr bwMode="auto">
          <a:xfrm>
            <a:off x="381000" y="3352800"/>
            <a:ext cx="3657600" cy="32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750" t="22000" r="20000" b="12000"/>
          <a:stretch>
            <a:fillRect/>
          </a:stretch>
        </p:blipFill>
        <p:spPr bwMode="auto">
          <a:xfrm>
            <a:off x="4800600" y="3352800"/>
            <a:ext cx="3886200" cy="325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6A5E0-1B1C-4CE8-85F8-E57BA82C97A7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 Effect Sensor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Advantages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Disadvantages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Immune to dust and dirt, allowing for more accurate measurements</a:t>
            </a:r>
          </a:p>
          <a:p>
            <a:r>
              <a:rPr lang="en-US" dirty="0" smtClean="0"/>
              <a:t>No direct contact with the wire</a:t>
            </a:r>
          </a:p>
          <a:p>
            <a:r>
              <a:rPr lang="en-US" dirty="0" smtClean="0"/>
              <a:t>Creates a voltage potential proportional to the sensed current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Results possibly diminished by nearby wires also generating magnetic fields</a:t>
            </a:r>
          </a:p>
          <a:p>
            <a:r>
              <a:rPr lang="en-US" dirty="0" smtClean="0"/>
              <a:t>Very small potential on the order of mV</a:t>
            </a:r>
          </a:p>
          <a:p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92AF6-E96C-4BAE-B263-CD626F60F24B}" type="datetime1">
              <a:rPr lang="en-US" smtClean="0"/>
              <a:pPr/>
              <a:t>12/1/2010</a:t>
            </a:fld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4267200"/>
            <a:ext cx="32766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 &amp; Schedule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72B24-F8A9-42C3-B6A0-A36845BA5E9C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sz="4000" dirty="0" smtClean="0"/>
              <a:t>Budget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457200" y="1435101"/>
            <a:ext cx="3008313" cy="20701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/>
              <a:t>Budget estimate to date: $37,118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Budget from University: $5,000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Deficit: </a:t>
            </a:r>
            <a:r>
              <a:rPr lang="en-US" sz="1600" dirty="0" smtClean="0">
                <a:solidFill>
                  <a:srgbClr val="FF0000"/>
                </a:solidFill>
              </a:rPr>
              <a:t>$32,118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Donations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Hexcel</a:t>
            </a:r>
          </a:p>
          <a:p>
            <a:pPr lvl="1">
              <a:buFont typeface="Arial" pitchFamily="34" charset="0"/>
              <a:buChar char="•"/>
            </a:pPr>
            <a:r>
              <a:rPr lang="en-US" sz="1400" dirty="0" err="1" smtClean="0"/>
              <a:t>SolidWorks</a:t>
            </a:r>
            <a:endParaRPr lang="en-US" sz="1400" dirty="0" smtClean="0"/>
          </a:p>
          <a:p>
            <a:pPr lvl="1">
              <a:buFont typeface="Arial" pitchFamily="34" charset="0"/>
              <a:buChar char="•"/>
            </a:pPr>
            <a:r>
              <a:rPr lang="en-US" sz="1400" dirty="0" smtClean="0"/>
              <a:t>MSC ADAMS</a:t>
            </a:r>
          </a:p>
          <a:p>
            <a:pPr lvl="1">
              <a:buFont typeface="Arial" pitchFamily="34" charset="0"/>
              <a:buChar char="•"/>
            </a:pPr>
            <a:endParaRPr lang="en-US" sz="1400" dirty="0" smtClean="0"/>
          </a:p>
          <a:p>
            <a:endParaRPr lang="en-US" sz="1600" dirty="0" smtClean="0"/>
          </a:p>
          <a:p>
            <a:endParaRPr lang="en-US" sz="16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</p:nvPr>
        </p:nvGraphicFramePr>
        <p:xfrm>
          <a:off x="4495800" y="990600"/>
          <a:ext cx="4044950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5645"/>
                <a:gridCol w="180930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Cost</a:t>
                      </a:r>
                      <a:endParaRPr lang="en-US" dirty="0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Carbon</a:t>
                      </a:r>
                      <a:r>
                        <a:rPr lang="en-US" sz="1400" baseline="0" dirty="0" smtClean="0"/>
                        <a:t> Fiber Composite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$ 750</a:t>
                      </a:r>
                      <a:endParaRPr lang="en-US" sz="1400" dirty="0"/>
                    </a:p>
                  </a:txBody>
                  <a:tcPr/>
                </a:tc>
              </a:tr>
              <a:tr h="31496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Resin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$ 500</a:t>
                      </a:r>
                      <a:endParaRPr lang="en-US" sz="1400" dirty="0"/>
                    </a:p>
                  </a:txBody>
                  <a:tcPr/>
                </a:tc>
              </a:tr>
              <a:tr h="3251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Solar Cell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$ 15,396</a:t>
                      </a:r>
                      <a:endParaRPr lang="en-US" sz="1400" dirty="0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Power Tracker (MPPT)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$ 800</a:t>
                      </a:r>
                      <a:endParaRPr lang="en-US" sz="1400" dirty="0"/>
                    </a:p>
                  </a:txBody>
                  <a:tcPr/>
                </a:tc>
              </a:tr>
              <a:tr h="3454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Camera</a:t>
                      </a:r>
                      <a:r>
                        <a:rPr lang="en-US" sz="1400" baseline="0" dirty="0" smtClean="0"/>
                        <a:t> &amp; Display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$ 150</a:t>
                      </a:r>
                    </a:p>
                  </a:txBody>
                  <a:tcPr/>
                </a:tc>
              </a:tr>
              <a:tr h="2794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Misc Electrical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$ 500</a:t>
                      </a:r>
                      <a:endParaRPr lang="en-US" sz="1400" dirty="0"/>
                    </a:p>
                  </a:txBody>
                  <a:tcPr/>
                </a:tc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Microcontroller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$</a:t>
                      </a:r>
                      <a:r>
                        <a:rPr lang="en-US" sz="1400" baseline="0" dirty="0" smtClean="0"/>
                        <a:t> 180</a:t>
                      </a:r>
                      <a:endParaRPr lang="en-US" sz="1400" dirty="0"/>
                    </a:p>
                  </a:txBody>
                  <a:tcPr/>
                </a:tc>
              </a:tr>
              <a:tr h="2997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Aluminum Stock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$</a:t>
                      </a:r>
                      <a:r>
                        <a:rPr lang="en-US" sz="1400" baseline="0" dirty="0" smtClean="0"/>
                        <a:t> 108</a:t>
                      </a:r>
                      <a:endParaRPr lang="en-US" sz="1400" dirty="0"/>
                    </a:p>
                  </a:txBody>
                  <a:tcPr/>
                </a:tc>
              </a:tr>
              <a:tr h="30988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Suspension</a:t>
                      </a:r>
                      <a:r>
                        <a:rPr lang="en-US" sz="1400" baseline="0" dirty="0" smtClean="0"/>
                        <a:t> Parts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$ 315</a:t>
                      </a:r>
                      <a:endParaRPr lang="en-US" sz="1400" dirty="0"/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Braking System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$ 400</a:t>
                      </a:r>
                      <a:endParaRPr lang="en-US" sz="1400" dirty="0"/>
                    </a:p>
                  </a:txBody>
                  <a:tcPr/>
                </a:tc>
              </a:tr>
              <a:tr h="3302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Steering System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$ 434</a:t>
                      </a:r>
                      <a:endParaRPr lang="en-US" sz="1400" dirty="0"/>
                    </a:p>
                  </a:txBody>
                  <a:tcPr/>
                </a:tc>
              </a:tr>
              <a:tr h="26416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Misc Mechanical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$ 150</a:t>
                      </a:r>
                      <a:endParaRPr lang="en-US" sz="140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Driver</a:t>
                      </a:r>
                      <a:r>
                        <a:rPr lang="en-US" sz="1400" baseline="0" dirty="0" smtClean="0"/>
                        <a:t> Related Equipment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$ 435</a:t>
                      </a:r>
                      <a:endParaRPr lang="en-US" sz="1400" dirty="0"/>
                    </a:p>
                  </a:txBody>
                  <a:tcPr/>
                </a:tc>
              </a:tr>
              <a:tr h="28448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Competition</a:t>
                      </a:r>
                      <a:r>
                        <a:rPr lang="en-US" sz="1400" baseline="0" dirty="0" smtClean="0"/>
                        <a:t> Fees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$</a:t>
                      </a:r>
                      <a:r>
                        <a:rPr lang="en-US" sz="1400" baseline="0" dirty="0" smtClean="0"/>
                        <a:t> 7,000</a:t>
                      </a:r>
                      <a:endParaRPr lang="en-US" sz="1400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Travel Expenses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$ 10,000</a:t>
                      </a:r>
                      <a:endParaRPr lang="en-US" sz="1400" dirty="0"/>
                    </a:p>
                  </a:txBody>
                  <a:tcPr/>
                </a:tc>
              </a:tr>
              <a:tr h="23876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Total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 $37,118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1" y="5486400"/>
            <a:ext cx="245394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581400"/>
            <a:ext cx="26003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3429000"/>
            <a:ext cx="257593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57181-058A-4B4D-BAFF-144307C372AA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Milestones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2800" dirty="0" smtClean="0"/>
              <a:t>System level design review	</a:t>
            </a:r>
            <a:r>
              <a:rPr lang="en-US" sz="2800" dirty="0"/>
              <a:t> </a:t>
            </a:r>
            <a:r>
              <a:rPr lang="en-US" sz="2800" dirty="0" smtClean="0"/>
              <a:t>   		November 15, 2010</a:t>
            </a:r>
          </a:p>
          <a:p>
            <a:endParaRPr lang="en-US" sz="2800" dirty="0"/>
          </a:p>
          <a:p>
            <a:r>
              <a:rPr lang="en-US" sz="2800" dirty="0" smtClean="0"/>
              <a:t>Assemble lower body				December 16, 2010</a:t>
            </a:r>
          </a:p>
          <a:p>
            <a:endParaRPr lang="en-US" sz="2800" dirty="0" smtClean="0"/>
          </a:p>
          <a:p>
            <a:r>
              <a:rPr lang="en-US" sz="2800" dirty="0" smtClean="0"/>
              <a:t>Assemble upper body				January 21, 2011</a:t>
            </a:r>
          </a:p>
          <a:p>
            <a:endParaRPr lang="en-US" sz="2800" dirty="0" smtClean="0"/>
          </a:p>
          <a:p>
            <a:r>
              <a:rPr lang="en-US" sz="2800" dirty="0" smtClean="0"/>
              <a:t>Detailed design review and test plan		January 27, 2011</a:t>
            </a:r>
          </a:p>
          <a:p>
            <a:endParaRPr lang="en-US" sz="2800" dirty="0" smtClean="0"/>
          </a:p>
          <a:p>
            <a:r>
              <a:rPr lang="en-US" sz="2800" dirty="0" smtClean="0"/>
              <a:t>Configure lower body				February 21, 2011</a:t>
            </a:r>
          </a:p>
          <a:p>
            <a:endParaRPr lang="en-US" sz="2800" dirty="0" smtClean="0"/>
          </a:p>
          <a:p>
            <a:r>
              <a:rPr lang="en-US" sz="2800" dirty="0" smtClean="0"/>
              <a:t>Install solar arrays				February 23, 2011</a:t>
            </a:r>
          </a:p>
          <a:p>
            <a:endParaRPr lang="en-US" sz="2800" dirty="0" smtClean="0"/>
          </a:p>
          <a:p>
            <a:r>
              <a:rPr lang="en-US" sz="2800" dirty="0" smtClean="0"/>
              <a:t>Total body configuration				March 15, 2011</a:t>
            </a:r>
          </a:p>
          <a:p>
            <a:pPr>
              <a:buNone/>
            </a:pPr>
            <a:r>
              <a:rPr lang="en-US" sz="2800" dirty="0" smtClean="0"/>
              <a:t>		</a:t>
            </a:r>
          </a:p>
          <a:p>
            <a:r>
              <a:rPr lang="en-US" sz="2800" dirty="0" smtClean="0"/>
              <a:t>Final testing					March 29, 2011</a:t>
            </a:r>
          </a:p>
          <a:p>
            <a:endParaRPr lang="en-US" sz="2800" dirty="0"/>
          </a:p>
          <a:p>
            <a:pPr>
              <a:buNone/>
            </a:pPr>
            <a:endParaRPr lang="en-US" sz="2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A2817-EDFD-47E8-936C-CE743ED2FE44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Questions???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AED00-4559-476C-BA00-A7562B30A841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Orientation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Tilt panel in an angle to capture most sun</a:t>
            </a:r>
          </a:p>
          <a:p>
            <a:r>
              <a:rPr lang="en-US" dirty="0" smtClean="0"/>
              <a:t>Positive latitude = South orientation</a:t>
            </a:r>
          </a:p>
          <a:p>
            <a:endParaRPr lang="en-US" dirty="0"/>
          </a:p>
        </p:txBody>
      </p:sp>
      <p:pic>
        <p:nvPicPr>
          <p:cNvPr id="13" name="Content Placeholder 12" descr="tilt_panel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828800" y="3962400"/>
            <a:ext cx="7315200" cy="2895600"/>
          </a:xfrm>
        </p:spPr>
      </p:pic>
      <p:pic>
        <p:nvPicPr>
          <p:cNvPr id="8" name="Picture 7" descr="latitude_tall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1670798"/>
            <a:ext cx="4495800" cy="2291601"/>
          </a:xfrm>
          <a:prstGeom prst="rect">
            <a:avLst/>
          </a:prstGeom>
        </p:spPr>
      </p:pic>
      <p:pic>
        <p:nvPicPr>
          <p:cNvPr id="14" name="Picture 13" descr="solar_angle_calculato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57600"/>
            <a:ext cx="3657600" cy="3200400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43BD6-2A16-4020-A735-2A491E37C797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Cockpit Dimension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FAD4A-AF81-4D62-AEC7-0E0D19246808}" type="datetime1">
              <a:rPr lang="en-US" smtClean="0"/>
              <a:pPr/>
              <a:t>12/1/2010</a:t>
            </a:fld>
            <a:endParaRPr lang="en-US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28158" y="1935163"/>
            <a:ext cx="6487684" cy="4389437"/>
          </a:xfrm>
          <a:ln w="38100">
            <a:solidFill>
              <a:schemeClr val="tx1">
                <a:lumMod val="75000"/>
                <a:lumOff val="25000"/>
              </a:schemeClr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200400"/>
          </a:xfrm>
        </p:spPr>
        <p:txBody>
          <a:bodyPr/>
          <a:lstStyle/>
          <a:p>
            <a:r>
              <a:rPr lang="en-US" dirty="0" smtClean="0"/>
              <a:t>Carbon Fiber</a:t>
            </a:r>
          </a:p>
          <a:p>
            <a:pPr lvl="1"/>
            <a:r>
              <a:rPr lang="en-US" dirty="0" smtClean="0"/>
              <a:t>Purchased</a:t>
            </a:r>
          </a:p>
          <a:p>
            <a:pPr lvl="2"/>
            <a:r>
              <a:rPr lang="en-US" dirty="0" smtClean="0"/>
              <a:t>50 yards of 3K fabric</a:t>
            </a:r>
          </a:p>
          <a:p>
            <a:pPr lvl="2">
              <a:buNone/>
            </a:pPr>
            <a:r>
              <a:rPr lang="en-US" dirty="0"/>
              <a:t>	</a:t>
            </a:r>
            <a:r>
              <a:rPr lang="en-US" dirty="0" smtClean="0"/>
              <a:t>$15/yard</a:t>
            </a:r>
          </a:p>
          <a:p>
            <a:pPr lvl="1"/>
            <a:r>
              <a:rPr lang="en-US" dirty="0" smtClean="0"/>
              <a:t>Donated</a:t>
            </a:r>
          </a:p>
          <a:p>
            <a:pPr lvl="2"/>
            <a:r>
              <a:rPr lang="en-US" dirty="0" smtClean="0"/>
              <a:t>100 yards 12K fabric</a:t>
            </a:r>
            <a:endParaRPr lang="en-US" dirty="0"/>
          </a:p>
          <a:p>
            <a:pPr lvl="2">
              <a:buNone/>
            </a:pPr>
            <a:r>
              <a:rPr lang="en-US" dirty="0" smtClean="0"/>
              <a:t>	Free   ($5445.00)</a:t>
            </a:r>
          </a:p>
          <a:p>
            <a:pPr lvl="2">
              <a:buNone/>
            </a:pPr>
            <a:endParaRPr lang="en-US" dirty="0"/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MDF Mold Board</a:t>
            </a:r>
          </a:p>
          <a:p>
            <a:pPr lvl="1"/>
            <a:r>
              <a:rPr lang="en-US" dirty="0" smtClean="0"/>
              <a:t>Begin mold making process</a:t>
            </a:r>
          </a:p>
          <a:p>
            <a:pPr lvl="1"/>
            <a:endParaRPr lang="en-US" dirty="0"/>
          </a:p>
          <a:p>
            <a:r>
              <a:rPr lang="en-US" dirty="0" smtClean="0"/>
              <a:t>Risks</a:t>
            </a:r>
          </a:p>
          <a:p>
            <a:pPr lvl="1"/>
            <a:r>
              <a:rPr lang="en-US" dirty="0" smtClean="0"/>
              <a:t>Mold</a:t>
            </a:r>
          </a:p>
          <a:p>
            <a:pPr lvl="1"/>
            <a:r>
              <a:rPr lang="en-US" dirty="0" smtClean="0"/>
              <a:t>Delivery of parts</a:t>
            </a:r>
          </a:p>
          <a:p>
            <a:pPr lvl="1"/>
            <a:r>
              <a:rPr lang="en-US" dirty="0" smtClean="0"/>
              <a:t>Schedule</a:t>
            </a:r>
          </a:p>
          <a:p>
            <a:pPr lvl="1"/>
            <a:endParaRPr lang="en-US" dirty="0" smtClean="0"/>
          </a:p>
        </p:txBody>
      </p:sp>
      <p:pic>
        <p:nvPicPr>
          <p:cNvPr id="16386" name="Picture 2" descr="http://t2.gstatic.com/images?q=tbn:ANd9GcQrg7t-NzFBOt50g9rXVnl5MFFD8UzhO5W-jfu-Ie3ZO1uPP9kN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4724400"/>
            <a:ext cx="3305175" cy="138112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38200" y="5867400"/>
            <a:ext cx="2030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Special Thanks to:</a:t>
            </a:r>
          </a:p>
          <a:p>
            <a:r>
              <a:rPr lang="en-US" dirty="0" smtClean="0"/>
              <a:t>Ms. Anne </a:t>
            </a:r>
            <a:r>
              <a:rPr lang="en-US" dirty="0" err="1" smtClean="0"/>
              <a:t>Perkovich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0C296-9613-4D7A-AE50-B92E935F5275}" type="datetime1">
              <a:rPr lang="en-US" smtClean="0"/>
              <a:pPr/>
              <a:t>12/1/2010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Suspension Progress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0F0E6-25BF-4ED0-A56D-6AABF99037B6}" type="datetime1">
              <a:rPr lang="en-US" smtClean="0"/>
              <a:pPr/>
              <a:t>12/1/2010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0323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Hooke’s Law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Hooke’s Law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i="1" dirty="0" smtClean="0"/>
              <a:t>F = -k*x       </a:t>
            </a:r>
          </a:p>
          <a:p>
            <a:pPr marL="457200" lvl="1" indent="0">
              <a:buNone/>
            </a:pPr>
            <a:r>
              <a:rPr lang="en-US" i="1" dirty="0"/>
              <a:t>	</a:t>
            </a:r>
            <a:r>
              <a:rPr lang="en-US" i="1" dirty="0" smtClean="0"/>
              <a:t>	=&gt;     k = F/x</a:t>
            </a:r>
          </a:p>
          <a:p>
            <a:pPr lvl="1"/>
            <a:r>
              <a:rPr lang="en-US" dirty="0" smtClean="0"/>
              <a:t>Estimated weight of 520 lb. and 2 in. displacement</a:t>
            </a:r>
          </a:p>
          <a:p>
            <a:pPr lvl="1"/>
            <a:r>
              <a:rPr lang="en-US" dirty="0" smtClean="0"/>
              <a:t>Front suspension</a:t>
            </a:r>
          </a:p>
          <a:p>
            <a:pPr lvl="2"/>
            <a:r>
              <a:rPr lang="en-US" dirty="0" smtClean="0"/>
              <a:t>k = 65 lb/in for each spring</a:t>
            </a:r>
          </a:p>
          <a:p>
            <a:pPr lvl="1"/>
            <a:r>
              <a:rPr lang="en-US" dirty="0" smtClean="0"/>
              <a:t>Rear suspension</a:t>
            </a:r>
          </a:p>
          <a:p>
            <a:pPr lvl="2"/>
            <a:r>
              <a:rPr lang="en-US" dirty="0"/>
              <a:t>k</a:t>
            </a:r>
            <a:r>
              <a:rPr lang="en-US" dirty="0" smtClean="0"/>
              <a:t> = 130 lb/in</a:t>
            </a:r>
          </a:p>
          <a:p>
            <a:endParaRPr lang="en-US" dirty="0"/>
          </a:p>
        </p:txBody>
      </p:sp>
      <p:pic>
        <p:nvPicPr>
          <p:cNvPr id="21" name="Picture 12" descr="http://utvweekly.com/wp-content/uploads/2009/09/RZR_S_Fox_2_RC2.jpg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48350" y="3276600"/>
            <a:ext cx="1981200" cy="3962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6858000" y="4267200"/>
            <a:ext cx="1981200" cy="1676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16" descr="http://t1.gstatic.com/images?q=tbn:ANd9GcTYw_f861t2WxsaArSNueQlSR11QkR0top3CoBV-OYFt7XbyEfk"/>
          <p:cNvPicPr>
            <a:picLocks noGrp="1" noChangeAspect="1" noChangeArrowheads="1"/>
          </p:cNvPicPr>
          <p:nvPr>
            <p:ph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609" b="32183"/>
          <a:stretch/>
        </p:blipFill>
        <p:spPr bwMode="auto">
          <a:xfrm>
            <a:off x="5410200" y="1647690"/>
            <a:ext cx="3124200" cy="22590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FA1EB-FCD2-4262-8BFF-08B6C0601DDD}" type="datetime1">
              <a:rPr lang="en-US" smtClean="0"/>
              <a:pPr/>
              <a:t>12/1/2010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6882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256</TotalTime>
  <Words>1225</Words>
  <Application>Microsoft Office PowerPoint</Application>
  <PresentationFormat>On-screen Show (4:3)</PresentationFormat>
  <Paragraphs>464</Paragraphs>
  <Slides>66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8" baseType="lpstr">
      <vt:lpstr>Flow</vt:lpstr>
      <vt:lpstr>Chart</vt:lpstr>
      <vt:lpstr>Team #2  Solar Car Project</vt:lpstr>
      <vt:lpstr>Team Member</vt:lpstr>
      <vt:lpstr>Body</vt:lpstr>
      <vt:lpstr>Slide 4</vt:lpstr>
      <vt:lpstr>Body Design </vt:lpstr>
      <vt:lpstr>Design Update</vt:lpstr>
      <vt:lpstr>Update</vt:lpstr>
      <vt:lpstr>Suspension Progress</vt:lpstr>
      <vt:lpstr>Hooke’s Law</vt:lpstr>
      <vt:lpstr>Control Arms</vt:lpstr>
      <vt:lpstr>Current Design</vt:lpstr>
      <vt:lpstr>Current Design</vt:lpstr>
      <vt:lpstr>New Proposed Design</vt:lpstr>
      <vt:lpstr>New Proposed Design</vt:lpstr>
      <vt:lpstr>Technical Risk</vt:lpstr>
      <vt:lpstr>Wrong Spring Selection</vt:lpstr>
      <vt:lpstr>Control Arm Stress Failure</vt:lpstr>
      <vt:lpstr>Braking System</vt:lpstr>
      <vt:lpstr>Disc Brake System</vt:lpstr>
      <vt:lpstr>Disc Brake Components</vt:lpstr>
      <vt:lpstr>Pedal System</vt:lpstr>
      <vt:lpstr>Master Cylinder</vt:lpstr>
      <vt:lpstr>Master Cylinder</vt:lpstr>
      <vt:lpstr>Brake Caliper</vt:lpstr>
      <vt:lpstr>Brake Pads</vt:lpstr>
      <vt:lpstr>Brake rotor</vt:lpstr>
      <vt:lpstr>Minimum Required Brake Force</vt:lpstr>
      <vt:lpstr>Technical Risk</vt:lpstr>
      <vt:lpstr>Steering system</vt:lpstr>
      <vt:lpstr>Steering</vt:lpstr>
      <vt:lpstr>Risk Assessment</vt:lpstr>
      <vt:lpstr>Power Generation System</vt:lpstr>
      <vt:lpstr>Power Generation</vt:lpstr>
      <vt:lpstr> Different solar cells</vt:lpstr>
      <vt:lpstr>Models</vt:lpstr>
      <vt:lpstr>   Solar power </vt:lpstr>
      <vt:lpstr> Solar Cell</vt:lpstr>
      <vt:lpstr>    Solar cell: Voc (V) versus Isc (A)</vt:lpstr>
      <vt:lpstr>MPPT</vt:lpstr>
      <vt:lpstr>      MPPT</vt:lpstr>
      <vt:lpstr>Solar array</vt:lpstr>
      <vt:lpstr>Risks - Solar</vt:lpstr>
      <vt:lpstr>Risks - Solar</vt:lpstr>
      <vt:lpstr>Regenerative Braking</vt:lpstr>
      <vt:lpstr>Control System</vt:lpstr>
      <vt:lpstr>Master Control Unit</vt:lpstr>
      <vt:lpstr>Motor Controller</vt:lpstr>
      <vt:lpstr>Speedometer</vt:lpstr>
      <vt:lpstr>Relays</vt:lpstr>
      <vt:lpstr>Power Control Design</vt:lpstr>
      <vt:lpstr>Power Control Design</vt:lpstr>
      <vt:lpstr>Lights</vt:lpstr>
      <vt:lpstr>Control System Risks</vt:lpstr>
      <vt:lpstr>Management System</vt:lpstr>
      <vt:lpstr>Overview</vt:lpstr>
      <vt:lpstr>Battery Update</vt:lpstr>
      <vt:lpstr>Battery Box</vt:lpstr>
      <vt:lpstr>Battery Risks</vt:lpstr>
      <vt:lpstr>Wire Gauges</vt:lpstr>
      <vt:lpstr>Hall Effect Sensor</vt:lpstr>
      <vt:lpstr>Budget &amp; Schedule</vt:lpstr>
      <vt:lpstr>Budget</vt:lpstr>
      <vt:lpstr>Major Milestones</vt:lpstr>
      <vt:lpstr>Questions???</vt:lpstr>
      <vt:lpstr>    Orientation</vt:lpstr>
      <vt:lpstr>Cockpit Dimension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Management System</dc:title>
  <dc:creator>Zach</dc:creator>
  <cp:lastModifiedBy>cmstest</cp:lastModifiedBy>
  <cp:revision>27</cp:revision>
  <dcterms:created xsi:type="dcterms:W3CDTF">2010-11-30T22:04:54Z</dcterms:created>
  <dcterms:modified xsi:type="dcterms:W3CDTF">2010-12-01T18:48:06Z</dcterms:modified>
</cp:coreProperties>
</file>